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90" r:id="rId3"/>
  </p:sldMasterIdLst>
  <p:notesMasterIdLst>
    <p:notesMasterId r:id="rId56"/>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44.wmf"/><Relationship Id="rId3" Type="http://schemas.openxmlformats.org/officeDocument/2006/relationships/image" Target="../media/image34.wmf"/><Relationship Id="rId7" Type="http://schemas.openxmlformats.org/officeDocument/2006/relationships/image" Target="../media/image38.wmf"/><Relationship Id="rId12" Type="http://schemas.openxmlformats.org/officeDocument/2006/relationships/image" Target="../media/image43.wmf"/><Relationship Id="rId2" Type="http://schemas.openxmlformats.org/officeDocument/2006/relationships/image" Target="../media/image33.wmf"/><Relationship Id="rId16" Type="http://schemas.openxmlformats.org/officeDocument/2006/relationships/image" Target="../media/image47.wmf"/><Relationship Id="rId1" Type="http://schemas.openxmlformats.org/officeDocument/2006/relationships/image" Target="../media/image32.wmf"/><Relationship Id="rId6" Type="http://schemas.openxmlformats.org/officeDocument/2006/relationships/image" Target="../media/image37.wmf"/><Relationship Id="rId11" Type="http://schemas.openxmlformats.org/officeDocument/2006/relationships/image" Target="../media/image42.wmf"/><Relationship Id="rId5" Type="http://schemas.openxmlformats.org/officeDocument/2006/relationships/image" Target="../media/image36.wmf"/><Relationship Id="rId15" Type="http://schemas.openxmlformats.org/officeDocument/2006/relationships/image" Target="../media/image46.wmf"/><Relationship Id="rId10" Type="http://schemas.openxmlformats.org/officeDocument/2006/relationships/image" Target="../media/image41.wmf"/><Relationship Id="rId4" Type="http://schemas.openxmlformats.org/officeDocument/2006/relationships/image" Target="../media/image35.wmf"/><Relationship Id="rId9" Type="http://schemas.openxmlformats.org/officeDocument/2006/relationships/image" Target="../media/image40.wmf"/><Relationship Id="rId14"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90F89-4969-41FE-B87F-4DC35D4FCE3A}" type="datetimeFigureOut">
              <a:rPr lang="zh-CN" altLang="en-US" smtClean="0"/>
              <a:t>2017/4/9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F05C2-A739-4FEA-8728-E94BAFB1DB47}" type="slidenum">
              <a:rPr lang="zh-CN" altLang="en-US" smtClean="0"/>
              <a:t>‹#›</a:t>
            </a:fld>
            <a:endParaRPr lang="zh-CN" altLang="en-US"/>
          </a:p>
        </p:txBody>
      </p:sp>
    </p:spTree>
    <p:extLst>
      <p:ext uri="{BB962C8B-B14F-4D97-AF65-F5344CB8AC3E}">
        <p14:creationId xmlns:p14="http://schemas.microsoft.com/office/powerpoint/2010/main" val="3615471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125955"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125956"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03B6B39-D3EE-4F3B-AA03-FC0F76396A20}"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endParaRPr>
          </a:p>
        </p:txBody>
      </p:sp>
    </p:spTree>
    <p:extLst>
      <p:ext uri="{BB962C8B-B14F-4D97-AF65-F5344CB8AC3E}">
        <p14:creationId xmlns:p14="http://schemas.microsoft.com/office/powerpoint/2010/main" val="3855111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5D54519-FCC6-428F-8CC3-9AC4D51F990D}"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1" lang="en-US" altLang="zh-CN"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2064180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律师也需要数学！</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5D54519-FCC6-428F-8CC3-9AC4D51F990D}"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en-US" altLang="zh-CN"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124673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138244"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A4B827-03B6-4836-AD85-D5C15509EF7B}"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endParaRPr>
          </a:p>
        </p:txBody>
      </p:sp>
    </p:spTree>
    <p:extLst>
      <p:ext uri="{BB962C8B-B14F-4D97-AF65-F5344CB8AC3E}">
        <p14:creationId xmlns:p14="http://schemas.microsoft.com/office/powerpoint/2010/main" val="1188782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p:spPr>
        <p:txBody>
          <a:bodyPr/>
          <a:lstStyle/>
          <a:p>
            <a:endParaRPr lang="zh-CN" altLang="en-US" smtClean="0">
              <a:ea typeface="宋体" charset="-122"/>
            </a:endParaRPr>
          </a:p>
        </p:txBody>
      </p:sp>
      <p:sp>
        <p:nvSpPr>
          <p:cNvPr id="139268"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686619-0C9A-4D14-8E09-2FE4F60D219A}"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endParaRPr>
          </a:p>
        </p:txBody>
      </p:sp>
    </p:spTree>
    <p:extLst>
      <p:ext uri="{BB962C8B-B14F-4D97-AF65-F5344CB8AC3E}">
        <p14:creationId xmlns:p14="http://schemas.microsoft.com/office/powerpoint/2010/main" val="1731812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noFill/>
          <a:ln/>
        </p:spPr>
        <p:txBody>
          <a:bodyPr/>
          <a:lstStyle/>
          <a:p>
            <a:endParaRPr lang="zh-CN" altLang="en-US" smtClean="0">
              <a:ea typeface="宋体" charset="-122"/>
            </a:endParaRPr>
          </a:p>
        </p:txBody>
      </p:sp>
      <p:sp>
        <p:nvSpPr>
          <p:cNvPr id="140292"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70D25D-8952-4769-9A34-03B161EB3742}"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endParaRPr>
          </a:p>
        </p:txBody>
      </p:sp>
    </p:spTree>
    <p:extLst>
      <p:ext uri="{BB962C8B-B14F-4D97-AF65-F5344CB8AC3E}">
        <p14:creationId xmlns:p14="http://schemas.microsoft.com/office/powerpoint/2010/main" val="1579779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noFill/>
          <a:ln/>
        </p:spPr>
        <p:txBody>
          <a:bodyPr/>
          <a:lstStyle/>
          <a:p>
            <a:endParaRPr lang="zh-CN" altLang="en-US" smtClean="0">
              <a:ea typeface="宋体" charset="-122"/>
            </a:endParaRPr>
          </a:p>
        </p:txBody>
      </p:sp>
      <p:sp>
        <p:nvSpPr>
          <p:cNvPr id="141316"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53E7C15-E704-4A6B-A754-E77D39AE0AAE}"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endParaRPr>
          </a:p>
        </p:txBody>
      </p:sp>
    </p:spTree>
    <p:extLst>
      <p:ext uri="{BB962C8B-B14F-4D97-AF65-F5344CB8AC3E}">
        <p14:creationId xmlns:p14="http://schemas.microsoft.com/office/powerpoint/2010/main" val="3754688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ln/>
        </p:spPr>
        <p:txBody>
          <a:bodyPr/>
          <a:lstStyle/>
          <a:p>
            <a:endParaRPr lang="zh-CN" altLang="en-US" smtClean="0">
              <a:ea typeface="宋体" charset="-122"/>
            </a:endParaRPr>
          </a:p>
        </p:txBody>
      </p:sp>
      <p:sp>
        <p:nvSpPr>
          <p:cNvPr id="142340"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125181F-121F-46DF-A8FD-EE755CD6BF1B}"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endParaRPr>
          </a:p>
        </p:txBody>
      </p:sp>
    </p:spTree>
    <p:extLst>
      <p:ext uri="{BB962C8B-B14F-4D97-AF65-F5344CB8AC3E}">
        <p14:creationId xmlns:p14="http://schemas.microsoft.com/office/powerpoint/2010/main" val="3068971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p:spPr>
        <p:txBody>
          <a:bodyPr/>
          <a:lstStyle/>
          <a:p>
            <a:endParaRPr lang="zh-CN" altLang="en-US" smtClean="0">
              <a:ea typeface="宋体" charset="-122"/>
            </a:endParaRPr>
          </a:p>
        </p:txBody>
      </p:sp>
      <p:sp>
        <p:nvSpPr>
          <p:cNvPr id="143364"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CA86E84-86AA-4F27-913A-56AB05E8C32C}"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endParaRPr>
          </a:p>
        </p:txBody>
      </p:sp>
    </p:spTree>
    <p:extLst>
      <p:ext uri="{BB962C8B-B14F-4D97-AF65-F5344CB8AC3E}">
        <p14:creationId xmlns:p14="http://schemas.microsoft.com/office/powerpoint/2010/main" val="205330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幻灯片图像占位符 1"/>
          <p:cNvSpPr>
            <a:spLocks noGrp="1" noRot="1" noChangeAspect="1" noTextEdit="1"/>
          </p:cNvSpPr>
          <p:nvPr>
            <p:ph type="sldImg"/>
          </p:nvPr>
        </p:nvSpPr>
        <p:spPr>
          <a:ln/>
        </p:spPr>
      </p:sp>
      <p:sp>
        <p:nvSpPr>
          <p:cNvPr id="271363" name="备注占位符 2"/>
          <p:cNvSpPr>
            <a:spLocks noGrp="1"/>
          </p:cNvSpPr>
          <p:nvPr>
            <p:ph type="body" idx="1"/>
          </p:nvPr>
        </p:nvSpPr>
        <p:spPr>
          <a:noFill/>
          <a:ln/>
        </p:spPr>
        <p:txBody>
          <a:bodyPr/>
          <a:lstStyle/>
          <a:p>
            <a:endParaRPr lang="zh-CN" altLang="en-US" smtClean="0">
              <a:ea typeface="宋体" charset="-122"/>
            </a:endParaRPr>
          </a:p>
        </p:txBody>
      </p:sp>
      <p:sp>
        <p:nvSpPr>
          <p:cNvPr id="271364"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28DBC93-9FEC-4E93-904A-EBF7BEFBE866}"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smtClean="0">
              <a:ln>
                <a:noFill/>
              </a:ln>
              <a:solidFill>
                <a:srgbClr val="000000"/>
              </a:solidFill>
              <a:effectLst/>
              <a:uLnTx/>
              <a:uFillTx/>
              <a:latin typeface="Arial" charset="0"/>
              <a:ea typeface="宋体" charset="-122"/>
              <a:cs typeface="Arial" charset="0"/>
            </a:endParaRPr>
          </a:p>
        </p:txBody>
      </p:sp>
    </p:spTree>
    <p:extLst>
      <p:ext uri="{BB962C8B-B14F-4D97-AF65-F5344CB8AC3E}">
        <p14:creationId xmlns:p14="http://schemas.microsoft.com/office/powerpoint/2010/main" val="2139631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xfrm>
            <a:off x="381000" y="685800"/>
            <a:ext cx="6096000" cy="3429000"/>
          </a:xfrm>
          <a:ln/>
        </p:spPr>
      </p:sp>
      <p:sp>
        <p:nvSpPr>
          <p:cNvPr id="190467" name="备注占位符 2"/>
          <p:cNvSpPr>
            <a:spLocks noGrp="1"/>
          </p:cNvSpPr>
          <p:nvPr>
            <p:ph type="body" idx="1"/>
          </p:nvPr>
        </p:nvSpPr>
        <p:spPr>
          <a:noFill/>
          <a:ln/>
        </p:spPr>
        <p:txBody>
          <a:bodyPr/>
          <a:lstStyle/>
          <a:p>
            <a:pPr eaLnBrk="1" hangingPunct="1"/>
            <a:endParaRPr lang="zh-CN" altLang="en-US" smtClean="0"/>
          </a:p>
        </p:txBody>
      </p:sp>
      <p:sp>
        <p:nvSpPr>
          <p:cNvPr id="190468"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C79B3-D618-4C48-A04C-A07A4395B17C}" type="slidenum">
              <a:rPr kumimoji="0" lang="en-US" altLang="zh-CN" sz="1200" b="0" i="0" u="none" strike="noStrike" kern="1200" cap="none" spc="0" normalizeH="0" baseline="0" noProof="0" smtClean="0">
                <a:ln>
                  <a:noFill/>
                </a:ln>
                <a:solidFill>
                  <a:srgbClr val="000000"/>
                </a:solidFill>
                <a:effectLst/>
                <a:uLnTx/>
                <a:uFillTx/>
                <a:latin typeface="Arial" charset="0"/>
                <a:ea typeface="宋体" pitchFamily="2" charset="-122"/>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smtClean="0">
              <a:ln>
                <a:noFill/>
              </a:ln>
              <a:solidFill>
                <a:srgbClr val="000000"/>
              </a:solidFill>
              <a:effectLst/>
              <a:uLnTx/>
              <a:uFillTx/>
              <a:latin typeface="Arial" charset="0"/>
              <a:ea typeface="宋体" pitchFamily="2" charset="-122"/>
              <a:cs typeface="Arial" charset="0"/>
            </a:endParaRPr>
          </a:p>
        </p:txBody>
      </p:sp>
    </p:spTree>
    <p:extLst>
      <p:ext uri="{BB962C8B-B14F-4D97-AF65-F5344CB8AC3E}">
        <p14:creationId xmlns:p14="http://schemas.microsoft.com/office/powerpoint/2010/main" val="362831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wmf"/><Relationship Id="rId4" Type="http://schemas.openxmlformats.org/officeDocument/2006/relationships/oleObject" Target="../embeddings/oleObject5.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wmf"/><Relationship Id="rId4" Type="http://schemas.openxmlformats.org/officeDocument/2006/relationships/oleObject" Target="../embeddings/oleObject8.bin"/></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w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428933317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00387533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59029170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8203295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06094786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30824238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377641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lgn="just">
              <a:defRPr sz="2800" baseline="0">
                <a:solidFill>
                  <a:srgbClr val="002060"/>
                </a:solidFill>
                <a:latin typeface="隶书" pitchFamily="49" charset="-122"/>
                <a:ea typeface="隶书" pitchFamily="49" charset="-122"/>
                <a:cs typeface="Arial Unicode MS" pitchFamily="34" charset="-122"/>
              </a:defRPr>
            </a:lvl1pPr>
            <a:lvl2pPr algn="just">
              <a:defRPr sz="2400" baseline="0">
                <a:solidFill>
                  <a:srgbClr val="000066"/>
                </a:solidFill>
                <a:latin typeface="华文新魏" pitchFamily="2" charset="-122"/>
                <a:ea typeface="华文新魏" pitchFamily="2" charset="-122"/>
                <a:cs typeface="Arial Unicode MS" pitchFamily="34" charset="-122"/>
              </a:defRPr>
            </a:lvl2pPr>
            <a:lvl3pPr algn="just">
              <a:defRPr baseline="0">
                <a:latin typeface="Arial Unicode MS" pitchFamily="34" charset="-122"/>
                <a:ea typeface="楷体_GB2312" pitchFamily="49" charset="-122"/>
                <a:cs typeface="Arial Unicode MS" pitchFamily="34" charset="-122"/>
              </a:defRPr>
            </a:lvl3pPr>
            <a:lvl4pPr algn="just">
              <a:defRPr baseline="0">
                <a:latin typeface="Arial Unicode MS" pitchFamily="34" charset="-122"/>
                <a:ea typeface="楷体_GB2312" pitchFamily="49" charset="-122"/>
                <a:cs typeface="Arial Unicode MS" pitchFamily="34" charset="-122"/>
              </a:defRPr>
            </a:lvl4pPr>
            <a:lvl5pPr algn="just">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extLst>
      <p:ext uri="{BB962C8B-B14F-4D97-AF65-F5344CB8AC3E}">
        <p14:creationId xmlns:p14="http://schemas.microsoft.com/office/powerpoint/2010/main" val="380602681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55957147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83790863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6920794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extLst>
      <p:ext uri="{BB962C8B-B14F-4D97-AF65-F5344CB8AC3E}">
        <p14:creationId xmlns:p14="http://schemas.microsoft.com/office/powerpoint/2010/main" val="351874636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03320113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78972516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098" r:id="rId4" imgW="990600" imgH="304800" progId="">
                  <p:embed/>
                </p:oleObj>
              </mc:Choice>
              <mc:Fallback>
                <p:oleObj r:id="rId4" imgW="990600" imgH="304800" progId="">
                  <p:embed/>
                  <p:pic>
                    <p:nvPicPr>
                      <p:cNvPr id="1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099" r:id="rId6" imgW="990600" imgH="304800" progId="">
                  <p:embed/>
                </p:oleObj>
              </mc:Choice>
              <mc:Fallback>
                <p:oleObj r:id="rId6" imgW="990600" imgH="304800" progId="">
                  <p:embed/>
                  <p:pic>
                    <p:nvPicPr>
                      <p:cNvPr id="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extLst>
      <p:ext uri="{BB962C8B-B14F-4D97-AF65-F5344CB8AC3E}">
        <p14:creationId xmlns:p14="http://schemas.microsoft.com/office/powerpoint/2010/main" val="14200289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19837743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20816029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89916771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426749464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98405319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99693587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CA9A8143-EFAF-4F89-9E1D-B95AB2A6E4FE}"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1E9ABF8F-7BD5-49F7-B6A0-51BD38ED0D5D}"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36780012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33661454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3D94F2AE-997A-4709-9D5A-FC3CA9581FDE}" type="slidenum">
              <a:rPr lang="en-US" altLang="zh-CN"/>
              <a:pPr>
                <a:defRPr/>
              </a:pPr>
              <a:t>‹#›</a:t>
            </a:fld>
            <a:r>
              <a:rPr lang="en-US" altLang="zh-CN"/>
              <a:t> </a:t>
            </a:r>
            <a:r>
              <a:rPr lang="zh-CN" altLang="en-US"/>
              <a:t>页</a:t>
            </a:r>
          </a:p>
        </p:txBody>
      </p:sp>
    </p:spTree>
    <p:extLst>
      <p:ext uri="{BB962C8B-B14F-4D97-AF65-F5344CB8AC3E}">
        <p14:creationId xmlns:p14="http://schemas.microsoft.com/office/powerpoint/2010/main" val="379797585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67B1B3CA-CDA0-415D-9875-56408A3AF60E}"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96142BCD-2DAF-410E-B8D5-810AD73E8F85}"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384175970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t>第 </a:t>
            </a:r>
            <a:fld id="{C4C68B29-88B3-468F-86BE-5F0D1A189493}" type="slidenum">
              <a:rPr lang="en-US" altLang="zh-CN"/>
              <a:pPr>
                <a:defRPr/>
              </a:pPr>
              <a:t>‹#›</a:t>
            </a:fld>
            <a:r>
              <a:rPr lang="en-US" altLang="zh-CN"/>
              <a:t> </a:t>
            </a:r>
            <a:r>
              <a:rPr lang="zh-CN" altLang="en-US"/>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t>第</a:t>
            </a:r>
            <a:fld id="{98CDF6C4-55A9-4868-AE30-1B3EAFEF1B3E}"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369925048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t>第 </a:t>
            </a:r>
            <a:fld id="{FA9B97AE-CC12-4598-AC7F-7D9A61F5AEAD}" type="slidenum">
              <a:rPr lang="en-US" altLang="zh-CN"/>
              <a:pPr>
                <a:defRPr/>
              </a:pPr>
              <a:t>‹#›</a:t>
            </a:fld>
            <a:r>
              <a:rPr lang="en-US" altLang="zh-CN"/>
              <a:t> </a:t>
            </a:r>
            <a:r>
              <a:rPr lang="zh-CN" altLang="en-US"/>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t>第</a:t>
            </a:r>
            <a:fld id="{A99E7EE3-D4F3-4F39-A6CB-C3C2A5F33046}"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305866962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t>第 </a:t>
            </a:r>
            <a:fld id="{549FF468-742B-48C7-A0B8-E5E83E69ED9E}" type="slidenum">
              <a:rPr lang="en-US" altLang="zh-CN"/>
              <a:pPr>
                <a:defRPr/>
              </a:pPr>
              <a:t>‹#›</a:t>
            </a:fld>
            <a:r>
              <a:rPr lang="en-US" altLang="zh-CN"/>
              <a:t> </a:t>
            </a:r>
            <a:r>
              <a:rPr lang="zh-CN" altLang="en-US"/>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t>第</a:t>
            </a:r>
            <a:fld id="{D253E8EA-81E2-4F0F-99B5-9FE9563693BB}"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52078463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t>第 </a:t>
            </a:r>
            <a:fld id="{D6763B94-2B7C-4CF7-8AE2-4CA892DE80A2}" type="slidenum">
              <a:rPr lang="en-US" altLang="zh-CN"/>
              <a:pPr>
                <a:defRPr/>
              </a:pPr>
              <a:t>‹#›</a:t>
            </a:fld>
            <a:r>
              <a:rPr lang="en-US" altLang="zh-CN"/>
              <a:t> </a:t>
            </a:r>
            <a:r>
              <a:rPr lang="zh-CN" altLang="en-US"/>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t>第</a:t>
            </a:r>
            <a:fld id="{10F28A32-FF0E-445C-85DC-C038845278DD}"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399500795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chemeClr val="tx1"/>
                </a:buClr>
                <a:buSzPct val="75000"/>
                <a:buFont typeface="Wingdings" pitchFamily="2" charset="2"/>
                <a:buNone/>
                <a:defRPr/>
              </a:pPr>
              <a:endParaRPr lang="zh-CN" altLang="en-US" sz="2400"/>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chemeClr val="tx1"/>
              </a:buClr>
              <a:buSzPct val="75000"/>
              <a:buFont typeface="Wingdings" pitchFamily="2" charset="2"/>
              <a:buNone/>
              <a:defRPr/>
            </a:pPr>
            <a:endParaRPr lang="zh-CN" altLang="en-US" sz="2400"/>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6146" r:id="rId4" imgW="990600" imgH="304800" progId="">
                  <p:embed/>
                </p:oleObj>
              </mc:Choice>
              <mc:Fallback>
                <p:oleObj r:id="rId4" imgW="990600" imgH="304800" progId="">
                  <p:embed/>
                  <p:pic>
                    <p:nvPicPr>
                      <p:cNvPr id="1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chemeClr val="tx1"/>
                </a:buClr>
                <a:buSzPct val="75000"/>
                <a:buFont typeface="Wingdings" pitchFamily="2" charset="2"/>
                <a:buNone/>
                <a:defRPr/>
              </a:pPr>
              <a:endParaRPr lang="zh-CN" altLang="en-US" sz="2400"/>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chemeClr val="tx1"/>
              </a:buClr>
              <a:buSzPct val="75000"/>
              <a:buFont typeface="Wingdings" pitchFamily="2" charset="2"/>
              <a:buNone/>
              <a:defRPr/>
            </a:pPr>
            <a:endParaRPr lang="zh-CN" altLang="en-US" sz="2400"/>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6147" r:id="rId6" imgW="990600" imgH="304800" progId="">
                  <p:embed/>
                </p:oleObj>
              </mc:Choice>
              <mc:Fallback>
                <p:oleObj r:id="rId6" imgW="990600" imgH="304800" progId="">
                  <p:embed/>
                  <p:pic>
                    <p:nvPicPr>
                      <p:cNvPr id="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t>第 </a:t>
            </a:r>
            <a:fld id="{F9417D0B-2A15-4A42-B32D-7D971629FBCD}" type="slidenum">
              <a:rPr lang="en-US" altLang="zh-CN"/>
              <a:pPr>
                <a:defRPr/>
              </a:pPr>
              <a:t>‹#›</a:t>
            </a:fld>
            <a:r>
              <a:rPr lang="en-US" altLang="zh-CN"/>
              <a:t> </a:t>
            </a:r>
            <a:r>
              <a:rPr lang="zh-CN" altLang="en-US"/>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t>第</a:t>
            </a:r>
            <a:fld id="{863684DE-4A6A-4D99-AE14-F8A93983457F}" type="slidenum">
              <a:rPr lang="zh-CN" altLang="en-US"/>
              <a:pPr>
                <a:defRPr/>
              </a:pPr>
              <a:t>‹#›</a:t>
            </a:fld>
            <a:r>
              <a:rPr lang="en-US" altLang="zh-CN"/>
              <a:t>/31</a:t>
            </a:r>
            <a:r>
              <a:rPr lang="zh-CN" altLang="en-US"/>
              <a:t>页</a:t>
            </a:r>
          </a:p>
        </p:txBody>
      </p:sp>
    </p:spTree>
    <p:extLst>
      <p:ext uri="{BB962C8B-B14F-4D97-AF65-F5344CB8AC3E}">
        <p14:creationId xmlns:p14="http://schemas.microsoft.com/office/powerpoint/2010/main" val="382580759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t>第 </a:t>
            </a:r>
            <a:fld id="{6724E0D5-B69E-4451-A58E-D3DF81170463}" type="slidenum">
              <a:rPr lang="en-US" altLang="zh-CN"/>
              <a:pPr>
                <a:defRPr/>
              </a:pPr>
              <a:t>‹#›</a:t>
            </a:fld>
            <a:r>
              <a:rPr lang="en-US" altLang="zh-CN"/>
              <a:t> </a:t>
            </a:r>
            <a:r>
              <a:rPr lang="zh-CN" altLang="en-US"/>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t>第</a:t>
            </a:r>
            <a:fld id="{6191D747-AEE4-4BF8-8694-9527AEE4FD43}"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203336700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F792D399-25B0-4C9C-AA7F-157905A4F1AE}"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81E94891-776E-49F8-94A4-89A47B8EE627}"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140599738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19387468-ED2A-4579-9159-8A455B40F5E4}"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4D718884-A04C-46EF-8B0F-1ABEBF60A1A9}"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253748416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16127527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t>第 </a:t>
            </a:r>
            <a:fld id="{CC9BA3F3-EE1A-427C-AE3A-6AF6FC06A859}" type="slidenum">
              <a:rPr lang="en-US" altLang="zh-CN"/>
              <a:pPr>
                <a:defRPr/>
              </a:pPr>
              <a:t>‹#›</a:t>
            </a:fld>
            <a:r>
              <a:rPr lang="en-US" altLang="zh-CN"/>
              <a:t> </a:t>
            </a:r>
            <a:r>
              <a:rPr lang="zh-CN" altLang="en-US"/>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t>第</a:t>
            </a:r>
            <a:fld id="{00A55286-4A29-48AB-A49C-D89DDE977786}"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140224316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E0C16693-9269-4982-B6C3-C7DFCFE3EAE4}"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E380CCE6-5538-4723-97F2-0FBE016CE83D}"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140961183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t>第 </a:t>
            </a:r>
            <a:fld id="{B29763E8-25DA-4E81-B81D-BD6370ABC29A}" type="slidenum">
              <a:rPr lang="en-US" altLang="zh-CN"/>
              <a:pPr>
                <a:defRPr/>
              </a:pPr>
              <a:t>‹#›</a:t>
            </a:fld>
            <a:r>
              <a:rPr lang="en-US" altLang="zh-CN"/>
              <a:t> </a:t>
            </a:r>
            <a:r>
              <a:rPr lang="zh-CN" altLang="en-US"/>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t>第</a:t>
            </a:r>
            <a:fld id="{EEAAD2D0-1239-4D4D-893C-836CA3C2A67D}"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361030916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65403620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4992697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6489431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2050" r:id="rId4" imgW="990600" imgH="304800" progId="">
                  <p:embed/>
                </p:oleObj>
              </mc:Choice>
              <mc:Fallback>
                <p:oleObj r:id="rId4" imgW="990600" imgH="304800" progId="">
                  <p:embed/>
                  <p:pic>
                    <p:nvPicPr>
                      <p:cNvPr id="1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2051" r:id="rId6" imgW="990600" imgH="304800" progId="">
                  <p:embed/>
                </p:oleObj>
              </mc:Choice>
              <mc:Fallback>
                <p:oleObj r:id="rId6" imgW="990600" imgH="304800" progId="">
                  <p:embed/>
                  <p:pic>
                    <p:nvPicPr>
                      <p:cNvPr id="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extLst>
      <p:ext uri="{BB962C8B-B14F-4D97-AF65-F5344CB8AC3E}">
        <p14:creationId xmlns:p14="http://schemas.microsoft.com/office/powerpoint/2010/main" val="422116143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664356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3.png"/><Relationship Id="rId3" Type="http://schemas.openxmlformats.org/officeDocument/2006/relationships/slideLayout" Target="../slideLayouts/slideLayout17.xml"/><Relationship Id="rId21" Type="http://schemas.openxmlformats.org/officeDocument/2006/relationships/image" Target="../media/image4.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jpeg"/><Relationship Id="rId2" Type="http://schemas.openxmlformats.org/officeDocument/2006/relationships/slideLayout" Target="../slideLayouts/slideLayout16.xml"/><Relationship Id="rId16" Type="http://schemas.openxmlformats.org/officeDocument/2006/relationships/vmlDrawing" Target="../drawings/vmlDrawing3.vml"/><Relationship Id="rId20" Type="http://schemas.openxmlformats.org/officeDocument/2006/relationships/image" Target="../media/image1.w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oleObject" Target="../embeddings/oleObject4.bin"/><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3.png"/><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2.jpeg"/><Relationship Id="rId2" Type="http://schemas.openxmlformats.org/officeDocument/2006/relationships/slideLayout" Target="../slideLayouts/slideLayout30.xml"/><Relationship Id="rId16" Type="http://schemas.openxmlformats.org/officeDocument/2006/relationships/vmlDrawing" Target="../drawings/vmlDrawing5.vml"/><Relationship Id="rId20" Type="http://schemas.openxmlformats.org/officeDocument/2006/relationships/image" Target="../media/image1.w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19" Type="http://schemas.openxmlformats.org/officeDocument/2006/relationships/oleObject" Target="../embeddings/oleObject7.bin"/><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lang="zh-CN" altLang="en-US">
                <a:solidFill>
                  <a:srgbClr val="009999"/>
                </a:solidFill>
              </a:rPr>
              <a:t>第 </a:t>
            </a:r>
            <a:fld id="{1DADE439-A423-4DB7-AC28-114375EEDF8F}"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lang="zh-CN" altLang="en-US">
                <a:solidFill>
                  <a:srgbClr val="009999"/>
                </a:solidFill>
              </a:rPr>
              <a:t>第</a:t>
            </a:r>
            <a:fld id="{9FC35A15-BAEF-45BB-BA83-661BD614642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1026" r:id="rId19" imgW="990600" imgH="304800" progId="">
                  <p:embed/>
                </p:oleObj>
              </mc:Choice>
              <mc:Fallback>
                <p:oleObj r:id="rId19" imgW="990600" imgH="304800" progId="">
                  <p:embed/>
                  <p:pic>
                    <p:nvPicPr>
                      <p:cNvPr id="1026"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89411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lang="zh-CN" altLang="en-US">
                <a:solidFill>
                  <a:srgbClr val="009999"/>
                </a:solidFill>
              </a:rPr>
              <a:t>第 </a:t>
            </a:r>
            <a:fld id="{1DADE439-A423-4DB7-AC28-114375EEDF8F}"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lang="zh-CN" altLang="en-US">
                <a:solidFill>
                  <a:srgbClr val="009999"/>
                </a:solidFill>
              </a:rPr>
              <a:t>第</a:t>
            </a:r>
            <a:fld id="{9FC35A15-BAEF-45BB-BA83-661BD614642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074" r:id="rId19" imgW="990600" imgH="304800" progId="">
                  <p:embed/>
                </p:oleObj>
              </mc:Choice>
              <mc:Fallback>
                <p:oleObj r:id="rId19" imgW="990600" imgH="304800" progId="">
                  <p:embed/>
                  <p:pic>
                    <p:nvPicPr>
                      <p:cNvPr id="1026"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8897893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1028"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chemeClr val="tx1"/>
                </a:buClr>
                <a:buSzPct val="75000"/>
                <a:buFont typeface="Wingdings" pitchFamily="2" charset="2"/>
                <a:buNone/>
                <a:defRPr/>
              </a:pPr>
              <a:endParaRPr lang="zh-CN" altLang="en-US" sz="2400"/>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lang="zh-CN" altLang="en-US"/>
              <a:t>第 </a:t>
            </a:r>
            <a:fld id="{1DADE439-A423-4DB7-AC28-114375EEDF8F}" type="slidenum">
              <a:rPr lang="en-US" altLang="zh-CN"/>
              <a:pPr>
                <a:defRPr/>
              </a:pPr>
              <a:t>‹#›</a:t>
            </a:fld>
            <a:r>
              <a:rPr lang="en-US" altLang="zh-CN"/>
              <a:t> </a:t>
            </a:r>
            <a:r>
              <a:rPr lang="zh-CN" altLang="en-US"/>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lang="zh-CN" altLang="en-US"/>
              <a:t>第</a:t>
            </a:r>
            <a:fld id="{9FC35A15-BAEF-45BB-BA83-661BD614642D}" type="slidenum">
              <a:rPr lang="zh-CN" altLang="en-US"/>
              <a:pPr>
                <a:defRPr/>
              </a:pPr>
              <a:t>‹#›</a:t>
            </a:fld>
            <a:r>
              <a:rPr lang="en-US" altLang="zh-CN"/>
              <a:t>/22</a:t>
            </a:r>
            <a:r>
              <a:rPr lang="zh-CN" altLang="en-US"/>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chemeClr val="tx1"/>
              </a:buClr>
              <a:buSzPct val="75000"/>
              <a:buFont typeface="Wingdings" pitchFamily="2" charset="2"/>
              <a:buNone/>
              <a:defRPr/>
            </a:pPr>
            <a:endParaRPr lang="zh-CN" altLang="en-US" sz="2400"/>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122" r:id="rId19" imgW="990600" imgH="304800" progId="">
                  <p:embed/>
                </p:oleObj>
              </mc:Choice>
              <mc:Fallback>
                <p:oleObj r:id="rId19" imgW="990600" imgH="304800" progId="">
                  <p:embed/>
                  <p:pic>
                    <p:nvPicPr>
                      <p:cNvPr id="1026"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3581169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6.xml"/><Relationship Id="rId1" Type="http://schemas.openxmlformats.org/officeDocument/2006/relationships/vmlDrawing" Target="../drawings/vmlDrawing7.v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image" Target="../media/image12.png"/><Relationship Id="rId5" Type="http://schemas.openxmlformats.org/officeDocument/2006/relationships/oleObject" Target="../embeddings/oleObject12.bin"/><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image" Target="../media/image16.wmf"/><Relationship Id="rId5" Type="http://schemas.openxmlformats.org/officeDocument/2006/relationships/image" Target="../media/image14.wmf"/><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8.wmf"/><Relationship Id="rId7" Type="http://schemas.openxmlformats.org/officeDocument/2006/relationships/image" Target="../media/image20.wmf"/><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17.wmf"/><Relationship Id="rId5" Type="http://schemas.openxmlformats.org/officeDocument/2006/relationships/oleObject" Target="../embeddings/oleObject15.bin"/><Relationship Id="rId4" Type="http://schemas.openxmlformats.org/officeDocument/2006/relationships/image" Target="../media/image19.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vmlDrawing" Target="../drawings/vmlDrawing11.vml"/><Relationship Id="rId5" Type="http://schemas.openxmlformats.org/officeDocument/2006/relationships/image" Target="../media/image22.wmf"/><Relationship Id="rId4"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0.xml"/><Relationship Id="rId1" Type="http://schemas.openxmlformats.org/officeDocument/2006/relationships/vmlDrawing" Target="../drawings/vmlDrawing12.vml"/><Relationship Id="rId5" Type="http://schemas.openxmlformats.org/officeDocument/2006/relationships/image" Target="../media/image23.wmf"/><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0.xml"/><Relationship Id="rId1" Type="http://schemas.openxmlformats.org/officeDocument/2006/relationships/vmlDrawing" Target="../drawings/vmlDrawing13.vml"/><Relationship Id="rId6" Type="http://schemas.openxmlformats.org/officeDocument/2006/relationships/image" Target="../media/image25.wmf"/><Relationship Id="rId5" Type="http://schemas.openxmlformats.org/officeDocument/2006/relationships/oleObject" Target="../embeddings/oleObject19.bin"/><Relationship Id="rId4" Type="http://schemas.openxmlformats.org/officeDocument/2006/relationships/image" Target="../media/image24.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0.xml"/><Relationship Id="rId1" Type="http://schemas.openxmlformats.org/officeDocument/2006/relationships/vmlDrawing" Target="../drawings/vmlDrawing14.vml"/><Relationship Id="rId4" Type="http://schemas.openxmlformats.org/officeDocument/2006/relationships/image" Target="../media/image26.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vmlDrawing" Target="../drawings/vmlDrawing15.vml"/><Relationship Id="rId5" Type="http://schemas.openxmlformats.org/officeDocument/2006/relationships/image" Target="../media/image27.wmf"/><Relationship Id="rId4" Type="http://schemas.openxmlformats.org/officeDocument/2006/relationships/oleObject" Target="../embeddings/oleObject2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29.wmf"/><Relationship Id="rId5" Type="http://schemas.openxmlformats.org/officeDocument/2006/relationships/oleObject" Target="../embeddings/oleObject23.bin"/><Relationship Id="rId4" Type="http://schemas.openxmlformats.org/officeDocument/2006/relationships/image" Target="../media/image2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oleObject" Target="../embeddings/oleObject31.bin"/><Relationship Id="rId18" Type="http://schemas.openxmlformats.org/officeDocument/2006/relationships/image" Target="../media/image39.wmf"/><Relationship Id="rId26" Type="http://schemas.openxmlformats.org/officeDocument/2006/relationships/image" Target="../media/image43.wmf"/><Relationship Id="rId3" Type="http://schemas.openxmlformats.org/officeDocument/2006/relationships/oleObject" Target="../embeddings/oleObject26.bin"/><Relationship Id="rId21" Type="http://schemas.openxmlformats.org/officeDocument/2006/relationships/oleObject" Target="../embeddings/oleObject35.bin"/><Relationship Id="rId34" Type="http://schemas.openxmlformats.org/officeDocument/2006/relationships/image" Target="../media/image47.wmf"/><Relationship Id="rId7" Type="http://schemas.openxmlformats.org/officeDocument/2006/relationships/oleObject" Target="../embeddings/oleObject28.bin"/><Relationship Id="rId12" Type="http://schemas.openxmlformats.org/officeDocument/2006/relationships/image" Target="../media/image36.wmf"/><Relationship Id="rId17" Type="http://schemas.openxmlformats.org/officeDocument/2006/relationships/oleObject" Target="../embeddings/oleObject33.bin"/><Relationship Id="rId25" Type="http://schemas.openxmlformats.org/officeDocument/2006/relationships/oleObject" Target="../embeddings/oleObject37.bin"/><Relationship Id="rId33" Type="http://schemas.openxmlformats.org/officeDocument/2006/relationships/oleObject" Target="../embeddings/oleObject41.bin"/><Relationship Id="rId2" Type="http://schemas.openxmlformats.org/officeDocument/2006/relationships/slideLayout" Target="../slideLayouts/slideLayout2.xml"/><Relationship Id="rId16" Type="http://schemas.openxmlformats.org/officeDocument/2006/relationships/image" Target="../media/image38.wmf"/><Relationship Id="rId20" Type="http://schemas.openxmlformats.org/officeDocument/2006/relationships/image" Target="../media/image40.wmf"/><Relationship Id="rId29" Type="http://schemas.openxmlformats.org/officeDocument/2006/relationships/oleObject" Target="../embeddings/oleObject39.bin"/><Relationship Id="rId1" Type="http://schemas.openxmlformats.org/officeDocument/2006/relationships/vmlDrawing" Target="../drawings/vmlDrawing19.vml"/><Relationship Id="rId6" Type="http://schemas.openxmlformats.org/officeDocument/2006/relationships/image" Target="../media/image33.wmf"/><Relationship Id="rId11" Type="http://schemas.openxmlformats.org/officeDocument/2006/relationships/oleObject" Target="../embeddings/oleObject30.bin"/><Relationship Id="rId24" Type="http://schemas.openxmlformats.org/officeDocument/2006/relationships/image" Target="../media/image42.wmf"/><Relationship Id="rId32" Type="http://schemas.openxmlformats.org/officeDocument/2006/relationships/image" Target="../media/image46.wmf"/><Relationship Id="rId5" Type="http://schemas.openxmlformats.org/officeDocument/2006/relationships/oleObject" Target="../embeddings/oleObject27.bin"/><Relationship Id="rId15" Type="http://schemas.openxmlformats.org/officeDocument/2006/relationships/oleObject" Target="../embeddings/oleObject32.bin"/><Relationship Id="rId23" Type="http://schemas.openxmlformats.org/officeDocument/2006/relationships/oleObject" Target="../embeddings/oleObject36.bin"/><Relationship Id="rId28" Type="http://schemas.openxmlformats.org/officeDocument/2006/relationships/image" Target="../media/image44.wmf"/><Relationship Id="rId10" Type="http://schemas.openxmlformats.org/officeDocument/2006/relationships/image" Target="../media/image35.wmf"/><Relationship Id="rId19" Type="http://schemas.openxmlformats.org/officeDocument/2006/relationships/oleObject" Target="../embeddings/oleObject34.bin"/><Relationship Id="rId31" Type="http://schemas.openxmlformats.org/officeDocument/2006/relationships/oleObject" Target="../embeddings/oleObject40.bin"/><Relationship Id="rId4" Type="http://schemas.openxmlformats.org/officeDocument/2006/relationships/image" Target="../media/image32.wmf"/><Relationship Id="rId9" Type="http://schemas.openxmlformats.org/officeDocument/2006/relationships/oleObject" Target="../embeddings/oleObject29.bin"/><Relationship Id="rId14" Type="http://schemas.openxmlformats.org/officeDocument/2006/relationships/image" Target="../media/image37.wmf"/><Relationship Id="rId22" Type="http://schemas.openxmlformats.org/officeDocument/2006/relationships/image" Target="../media/image41.wmf"/><Relationship Id="rId27" Type="http://schemas.openxmlformats.org/officeDocument/2006/relationships/oleObject" Target="../embeddings/oleObject38.bin"/><Relationship Id="rId30" Type="http://schemas.openxmlformats.org/officeDocument/2006/relationships/image" Target="../media/image45.wmf"/><Relationship Id="rId8" Type="http://schemas.openxmlformats.org/officeDocument/2006/relationships/image" Target="../media/image3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gif"/><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0.xml"/><Relationship Id="rId1" Type="http://schemas.openxmlformats.org/officeDocument/2006/relationships/vmlDrawing" Target="../drawings/vmlDrawing20.vml"/><Relationship Id="rId5" Type="http://schemas.openxmlformats.org/officeDocument/2006/relationships/image" Target="../media/image52.wmf"/><Relationship Id="rId4" Type="http://schemas.openxmlformats.org/officeDocument/2006/relationships/oleObject" Target="../embeddings/oleObject42.bin"/></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52.wmf"/><Relationship Id="rId4" Type="http://schemas.openxmlformats.org/officeDocument/2006/relationships/oleObject" Target="../embeddings/oleObject43.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43200" y="1066801"/>
            <a:ext cx="5562600" cy="58477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Arial" charset="0"/>
              </a:rPr>
              <a:t>数据挖掘：让历史告诉未来</a:t>
            </a:r>
          </a:p>
        </p:txBody>
      </p:sp>
      <p:sp>
        <p:nvSpPr>
          <p:cNvPr id="9" name="矩形 8"/>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数据挖掘</a:t>
            </a:r>
          </a:p>
        </p:txBody>
      </p:sp>
      <p:sp>
        <p:nvSpPr>
          <p:cNvPr id="10" name="矩形 9"/>
          <p:cNvSpPr/>
          <p:nvPr/>
        </p:nvSpPr>
        <p:spPr>
          <a:xfrm>
            <a:off x="2667000" y="2743200"/>
            <a:ext cx="6191280" cy="1077218"/>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Arial" charset="0"/>
              </a:rPr>
              <a:t>人类从历史中学到的唯一不变的东西就是在不断重复过去</a:t>
            </a:r>
          </a:p>
        </p:txBody>
      </p:sp>
      <p:sp>
        <p:nvSpPr>
          <p:cNvPr id="12" name="矩形 11"/>
          <p:cNvSpPr/>
          <p:nvPr/>
        </p:nvSpPr>
        <p:spPr>
          <a:xfrm>
            <a:off x="2686080" y="4049018"/>
            <a:ext cx="7162800" cy="1077218"/>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Arial" charset="0"/>
              </a:rPr>
              <a:t>秦人不暇自哀，而后人哀之；后人哀之而不鉴之，亦使后人而复哀后人也</a:t>
            </a:r>
          </a:p>
        </p:txBody>
      </p:sp>
      <p:sp>
        <p:nvSpPr>
          <p:cNvPr id="13" name="矩形 12"/>
          <p:cNvSpPr/>
          <p:nvPr/>
        </p:nvSpPr>
        <p:spPr>
          <a:xfrm>
            <a:off x="2667000" y="5486401"/>
            <a:ext cx="7162800" cy="58477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Arial" charset="0"/>
              </a:rPr>
              <a:t>赫鲁晓夫的两个锦囊</a:t>
            </a:r>
          </a:p>
        </p:txBody>
      </p:sp>
      <p:sp>
        <p:nvSpPr>
          <p:cNvPr id="14" name="矩形 13"/>
          <p:cNvSpPr/>
          <p:nvPr/>
        </p:nvSpPr>
        <p:spPr>
          <a:xfrm>
            <a:off x="2743200" y="1905001"/>
            <a:ext cx="6781800" cy="58477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Arial" charset="0"/>
              </a:rPr>
              <a:t>前事不忘，后事之师</a:t>
            </a:r>
          </a:p>
        </p:txBody>
      </p:sp>
    </p:spTree>
    <p:extLst>
      <p:ext uri="{BB962C8B-B14F-4D97-AF65-F5344CB8AC3E}">
        <p14:creationId xmlns:p14="http://schemas.microsoft.com/office/powerpoint/2010/main" val="82135143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
          <p:cNvGraphicFramePr>
            <a:graphicFrameLocks noGrp="1"/>
          </p:cNvGraphicFramePr>
          <p:nvPr/>
        </p:nvGraphicFramePr>
        <p:xfrm>
          <a:off x="1676400" y="1143000"/>
          <a:ext cx="8839200" cy="5059680"/>
        </p:xfrm>
        <a:graphic>
          <a:graphicData uri="http://schemas.openxmlformats.org/drawingml/2006/table">
            <a:tbl>
              <a:tblPr/>
              <a:tblGrid>
                <a:gridCol w="24384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812800">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accent1"/>
                          </a:solidFill>
                          <a:effectLst/>
                          <a:latin typeface="隶书" pitchFamily="49" charset="-122"/>
                          <a:ea typeface="隶书" pitchFamily="49" charset="-122"/>
                        </a:rPr>
                        <a:t>数据挖掘任务</a:t>
                      </a:r>
                      <a:endParaRPr kumimoji="1" lang="zh-CN" altLang="en-US" sz="2800" b="0" i="0" u="none" strike="noStrike" cap="none" normalizeH="0" baseline="0" dirty="0" smtClean="0">
                        <a:ln>
                          <a:noFill/>
                        </a:ln>
                        <a:solidFill>
                          <a:schemeClr val="accent1"/>
                        </a:solidFill>
                        <a:effectLst>
                          <a:outerShdw blurRad="38100" dist="38100" dir="2700000" algn="tl">
                            <a:srgbClr val="C0C0C0"/>
                          </a:outerShdw>
                        </a:effectLst>
                        <a:latin typeface="隶书" pitchFamily="49" charset="-122"/>
                        <a:ea typeface="隶书" pitchFamily="49" charset="-122"/>
                      </a:endParaRPr>
                    </a:p>
                  </a:txBody>
                  <a:tcPr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dirty="0" smtClean="0">
                          <a:ln>
                            <a:noFill/>
                          </a:ln>
                          <a:solidFill>
                            <a:schemeClr val="accent1"/>
                          </a:solidFill>
                          <a:effectLst/>
                          <a:latin typeface="隶书" pitchFamily="49" charset="-122"/>
                          <a:ea typeface="隶书" pitchFamily="49" charset="-122"/>
                        </a:rPr>
                        <a:t>描述</a:t>
                      </a: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dirty="0" smtClean="0">
                          <a:ln>
                            <a:noFill/>
                          </a:ln>
                          <a:solidFill>
                            <a:schemeClr val="accent1"/>
                          </a:solidFill>
                          <a:effectLst/>
                          <a:latin typeface="隶书" pitchFamily="49" charset="-122"/>
                          <a:ea typeface="隶书" pitchFamily="49" charset="-122"/>
                        </a:rPr>
                        <a:t>相关技术</a:t>
                      </a:r>
                    </a:p>
                  </a:txBody>
                  <a:tcPr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2800">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数据划分</a:t>
                      </a:r>
                      <a:endParaRPr kumimoji="1" lang="en-US" altLang="zh-CN" sz="2000" b="0" i="0" u="none" strike="noStrike" cap="none" normalizeH="0" baseline="0" dirty="0" smtClean="0">
                        <a:ln>
                          <a:noFill/>
                        </a:ln>
                        <a:solidFill>
                          <a:srgbClr val="000066"/>
                        </a:solidFill>
                        <a:effectLst>
                          <a:outerShdw blurRad="38100" dist="38100" dir="2700000" algn="tl">
                            <a:srgbClr val="C0C0C0"/>
                          </a:outerShdw>
                        </a:effectLst>
                        <a:latin typeface="Tahoma" pitchFamily="34" charset="0"/>
                        <a:ea typeface="隶书" pitchFamily="49" charset="-122"/>
                      </a:endParaRPr>
                    </a:p>
                  </a:txBody>
                  <a:tcPr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聚类分析</a:t>
                      </a:r>
                      <a:r>
                        <a:rPr kumimoji="0" lang="en-US" altLang="zh-CN" sz="2000" b="1" i="0" u="none" strike="noStrike" cap="none" normalizeH="0" baseline="0" dirty="0" smtClean="0">
                          <a:ln>
                            <a:noFill/>
                          </a:ln>
                          <a:solidFill>
                            <a:srgbClr val="000066"/>
                          </a:solidFill>
                          <a:effectLst/>
                          <a:latin typeface="华文新魏" pitchFamily="2" charset="-122"/>
                          <a:ea typeface="华文新魏" pitchFamily="2" charset="-122"/>
                        </a:rPr>
                        <a:t>: </a:t>
                      </a: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在预先没有确定类别的情况下，根据数据的不同属性，将数据分成不同的类别。</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分类分析：将数据映射到预先定义的数据类别中</a:t>
                      </a: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66"/>
                          </a:solidFill>
                          <a:effectLst/>
                          <a:latin typeface="华文新魏" pitchFamily="2" charset="-122"/>
                          <a:ea typeface="华文新魏" pitchFamily="2" charset="-122"/>
                        </a:rPr>
                        <a:t>聚类分析</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66"/>
                          </a:solidFill>
                          <a:effectLst/>
                          <a:latin typeface="华文新魏" pitchFamily="2" charset="-122"/>
                          <a:ea typeface="华文新魏" pitchFamily="2" charset="-122"/>
                        </a:rPr>
                        <a:t>Bayesian</a:t>
                      </a:r>
                      <a:r>
                        <a:rPr kumimoji="0" lang="zh-CN" altLang="en-US" sz="2000" b="1" i="0" u="none" strike="noStrike" cap="none" normalizeH="0" baseline="0" smtClean="0">
                          <a:ln>
                            <a:noFill/>
                          </a:ln>
                          <a:solidFill>
                            <a:srgbClr val="000066"/>
                          </a:solidFill>
                          <a:effectLst/>
                          <a:latin typeface="华文新魏" pitchFamily="2" charset="-122"/>
                          <a:ea typeface="华文新魏" pitchFamily="2" charset="-122"/>
                        </a:rPr>
                        <a:t>分类</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66"/>
                          </a:solidFill>
                          <a:effectLst/>
                          <a:latin typeface="华文新魏" pitchFamily="2" charset="-122"/>
                          <a:ea typeface="华文新魏" pitchFamily="2" charset="-122"/>
                        </a:rPr>
                        <a:t>决策树或分类树</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66"/>
                          </a:solidFill>
                          <a:effectLst/>
                          <a:latin typeface="华文新魏" pitchFamily="2" charset="-122"/>
                          <a:ea typeface="华文新魏" pitchFamily="2" charset="-122"/>
                        </a:rPr>
                        <a:t>人工神经网络</a:t>
                      </a:r>
                      <a:endParaRPr kumimoji="1" lang="zh-CN" altLang="en-US" sz="2000" b="0" i="0" u="none" strike="noStrike" cap="none" normalizeH="0" baseline="0" smtClean="0">
                        <a:ln>
                          <a:noFill/>
                        </a:ln>
                        <a:solidFill>
                          <a:srgbClr val="000066"/>
                        </a:solidFill>
                        <a:effectLst>
                          <a:outerShdw blurRad="38100" dist="38100" dir="2700000" algn="tl">
                            <a:srgbClr val="C0C0C0"/>
                          </a:outerShdw>
                        </a:effectLst>
                        <a:latin typeface="Tahoma" pitchFamily="34" charset="0"/>
                        <a:ea typeface="隶书" pitchFamily="49" charset="-122"/>
                      </a:endParaRPr>
                    </a:p>
                  </a:txBody>
                  <a:tcPr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2800">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依赖分析</a:t>
                      </a:r>
                      <a:endParaRPr kumimoji="0" lang="en-US" altLang="zh-CN" sz="2000" b="1" i="0" u="none" strike="noStrike" cap="none" normalizeH="0" baseline="0" dirty="0" smtClean="0">
                        <a:ln>
                          <a:noFill/>
                        </a:ln>
                        <a:solidFill>
                          <a:srgbClr val="000066"/>
                        </a:solidFill>
                        <a:effectLst/>
                        <a:latin typeface="华文新魏" pitchFamily="2" charset="-122"/>
                        <a:ea typeface="华文新魏" pitchFamily="2" charset="-122"/>
                      </a:endParaRPr>
                    </a:p>
                  </a:txBody>
                  <a:tcPr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找出各个属性之间的依赖关系</a:t>
                      </a:r>
                      <a:endParaRPr kumimoji="1" lang="zh-CN" altLang="en-US" sz="2000" b="0" i="0" u="none" strike="noStrike" cap="none" normalizeH="0" baseline="0" dirty="0" smtClean="0">
                        <a:ln>
                          <a:noFill/>
                        </a:ln>
                        <a:solidFill>
                          <a:srgbClr val="000066"/>
                        </a:solidFill>
                        <a:effectLst>
                          <a:outerShdw blurRad="38100" dist="38100" dir="2700000" algn="tl">
                            <a:srgbClr val="C0C0C0"/>
                          </a:outerShdw>
                        </a:effectLst>
                        <a:latin typeface="Tahoma" pitchFamily="34" charset="0"/>
                        <a:ea typeface="隶书" pitchFamily="49" charset="-122"/>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66"/>
                          </a:solidFill>
                          <a:effectLst/>
                          <a:latin typeface="华文新魏" pitchFamily="2" charset="-122"/>
                          <a:ea typeface="华文新魏" pitchFamily="2" charset="-122"/>
                        </a:rPr>
                        <a:t>Bayesian</a:t>
                      </a: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网络</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关联分析</a:t>
                      </a:r>
                    </a:p>
                  </a:txBody>
                  <a:tcPr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2800">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奇异点分析</a:t>
                      </a:r>
                      <a:endParaRPr kumimoji="1" lang="en-US" altLang="zh-CN" sz="1600" b="0" i="0" u="none" strike="noStrike" cap="none" normalizeH="0" baseline="0" dirty="0" smtClean="0">
                        <a:ln>
                          <a:noFill/>
                        </a:ln>
                        <a:solidFill>
                          <a:srgbClr val="000066"/>
                        </a:solidFill>
                        <a:effectLst>
                          <a:outerShdw blurRad="38100" dist="38100" dir="2700000" algn="tl">
                            <a:srgbClr val="C0C0C0"/>
                          </a:outerShdw>
                        </a:effectLst>
                        <a:latin typeface="Tahoma" pitchFamily="34" charset="0"/>
                        <a:ea typeface="隶书" pitchFamily="49" charset="-122"/>
                      </a:endParaRPr>
                    </a:p>
                  </a:txBody>
                  <a:tcPr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l"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smtClean="0">
                          <a:ln>
                            <a:noFill/>
                          </a:ln>
                          <a:solidFill>
                            <a:srgbClr val="000066"/>
                          </a:solidFill>
                          <a:effectLst/>
                          <a:latin typeface="华文新魏" pitchFamily="2" charset="-122"/>
                          <a:ea typeface="华文新魏" pitchFamily="2" charset="-122"/>
                        </a:rPr>
                        <a:t>找出与一般数据行为不一致的数据项</a:t>
                      </a: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聚类分析</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奇异点检测</a:t>
                      </a:r>
                      <a:endParaRPr kumimoji="1" lang="zh-CN" altLang="en-US" sz="2000" b="0" i="0" u="none" strike="noStrike" cap="none" normalizeH="0" baseline="0" dirty="0" smtClean="0">
                        <a:ln>
                          <a:noFill/>
                        </a:ln>
                        <a:solidFill>
                          <a:srgbClr val="000066"/>
                        </a:solidFill>
                        <a:effectLst>
                          <a:outerShdw blurRad="38100" dist="38100" dir="2700000" algn="tl">
                            <a:srgbClr val="C0C0C0"/>
                          </a:outerShdw>
                        </a:effectLst>
                        <a:latin typeface="Tahoma" pitchFamily="34" charset="0"/>
                        <a:ea typeface="隶书" pitchFamily="49" charset="-122"/>
                      </a:endParaRPr>
                    </a:p>
                  </a:txBody>
                  <a:tcPr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12800">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趋势检测</a:t>
                      </a:r>
                      <a:endParaRPr kumimoji="1" lang="en-US" altLang="zh-CN" sz="2000" b="0" i="0" u="none" strike="noStrike" cap="none" normalizeH="0" baseline="0" dirty="0" smtClean="0">
                        <a:ln>
                          <a:noFill/>
                        </a:ln>
                        <a:solidFill>
                          <a:srgbClr val="000066"/>
                        </a:solidFill>
                        <a:effectLst>
                          <a:outerShdw blurRad="38100" dist="38100" dir="2700000" algn="tl">
                            <a:srgbClr val="C0C0C0"/>
                          </a:outerShdw>
                        </a:effectLst>
                        <a:latin typeface="Tahoma" pitchFamily="34" charset="0"/>
                        <a:ea typeface="隶书" pitchFamily="49" charset="-122"/>
                      </a:endParaRPr>
                    </a:p>
                  </a:txBody>
                  <a:tcPr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66"/>
                          </a:solidFill>
                          <a:effectLst/>
                          <a:latin typeface="华文新魏" pitchFamily="2" charset="-122"/>
                          <a:ea typeface="华文新魏" pitchFamily="2" charset="-122"/>
                        </a:rPr>
                        <a:t>通常在时间序列上，对数据库中的数据利用线性回归或曲线拟合等方式进行综合分析</a:t>
                      </a:r>
                      <a:endParaRPr kumimoji="1" lang="zh-CN" altLang="en-US" sz="2000" b="0" i="0" u="none" strike="noStrike" cap="none" normalizeH="0" baseline="0" smtClean="0">
                        <a:ln>
                          <a:noFill/>
                        </a:ln>
                        <a:solidFill>
                          <a:srgbClr val="000066"/>
                        </a:solidFill>
                        <a:effectLst>
                          <a:outerShdw blurRad="38100" dist="38100" dir="2700000" algn="tl">
                            <a:srgbClr val="C0C0C0"/>
                          </a:outerShdw>
                        </a:effectLst>
                        <a:latin typeface="Tahoma" pitchFamily="34" charset="0"/>
                        <a:ea typeface="隶书" pitchFamily="49" charset="-122"/>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回归分析</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66"/>
                          </a:solidFill>
                          <a:effectLst/>
                          <a:latin typeface="华文新魏" pitchFamily="2" charset="-122"/>
                          <a:ea typeface="华文新魏" pitchFamily="2" charset="-122"/>
                        </a:rPr>
                        <a:t>序列模式分析</a:t>
                      </a:r>
                    </a:p>
                  </a:txBody>
                  <a:tcPr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数据挖掘的任务与方法</a:t>
            </a:r>
          </a:p>
        </p:txBody>
      </p:sp>
    </p:spTree>
    <p:extLst>
      <p:ext uri="{BB962C8B-B14F-4D97-AF65-F5344CB8AC3E}">
        <p14:creationId xmlns:p14="http://schemas.microsoft.com/office/powerpoint/2010/main" val="337858102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57400" y="1066800"/>
            <a:ext cx="8229600" cy="2514600"/>
          </a:xfrm>
        </p:spPr>
        <p:txBody>
          <a:bodyPr/>
          <a:lstStyle/>
          <a:p>
            <a:pPr>
              <a:buFont typeface="Wingdings" pitchFamily="2" charset="2"/>
              <a:buNone/>
              <a:defRPr/>
            </a:pPr>
            <a:r>
              <a:rPr lang="en-US" altLang="zh-CN" sz="2400" dirty="0"/>
              <a:t>Select 	item, count(*)</a:t>
            </a:r>
          </a:p>
          <a:p>
            <a:pPr>
              <a:buFont typeface="Wingdings" pitchFamily="2" charset="2"/>
              <a:buNone/>
              <a:defRPr/>
            </a:pPr>
            <a:r>
              <a:rPr lang="en-US" altLang="zh-CN" sz="2400" dirty="0"/>
              <a:t>From		trans</a:t>
            </a:r>
          </a:p>
          <a:p>
            <a:pPr>
              <a:buFont typeface="Wingdings" pitchFamily="2" charset="2"/>
              <a:buNone/>
              <a:defRPr/>
            </a:pPr>
            <a:r>
              <a:rPr lang="en-US" altLang="zh-CN" sz="2400" dirty="0"/>
              <a:t>Where		condition</a:t>
            </a:r>
          </a:p>
          <a:p>
            <a:pPr>
              <a:buFont typeface="Wingdings" pitchFamily="2" charset="2"/>
              <a:buNone/>
              <a:defRPr/>
            </a:pPr>
            <a:r>
              <a:rPr lang="en-US" altLang="zh-CN" sz="2400" dirty="0"/>
              <a:t>Group by	item</a:t>
            </a:r>
          </a:p>
          <a:p>
            <a:pPr>
              <a:buFont typeface="Wingdings" pitchFamily="2" charset="2"/>
              <a:buNone/>
              <a:defRPr/>
            </a:pPr>
            <a:r>
              <a:rPr lang="en-US" altLang="zh-CN" sz="2400" dirty="0"/>
              <a:t>Having	count(*) &gt; 10000</a:t>
            </a:r>
            <a:endParaRPr lang="zh-CN" altLang="en-US" sz="2400" dirty="0"/>
          </a:p>
        </p:txBody>
      </p:sp>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冰山查询</a:t>
            </a:r>
          </a:p>
        </p:txBody>
      </p:sp>
      <p:sp>
        <p:nvSpPr>
          <p:cNvPr id="5" name="内容占位符 2"/>
          <p:cNvSpPr txBox="1">
            <a:spLocks/>
          </p:cNvSpPr>
          <p:nvPr/>
        </p:nvSpPr>
        <p:spPr bwMode="auto">
          <a:xfrm>
            <a:off x="2057400" y="3810000"/>
            <a:ext cx="8229600" cy="2667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5750" marR="0" lvl="0" indent="-285750" algn="l" defTabSz="914400" rtl="0" eaLnBrk="0" fontAlgn="base" latinLnBrk="0" hangingPunct="0">
              <a:lnSpc>
                <a:spcPct val="100000"/>
              </a:lnSpc>
              <a:spcBef>
                <a:spcPct val="20000"/>
              </a:spcBef>
              <a:spcAft>
                <a:spcPct val="20000"/>
              </a:spcAft>
              <a:buClr>
                <a:srgbClr val="FF0000"/>
              </a:buClr>
              <a:buSzTx/>
              <a:buFontTx/>
              <a:buNone/>
              <a:tabLst/>
              <a:defRPr/>
            </a:pPr>
            <a:r>
              <a:rPr kumimoji="0" lang="en-US" altLang="zh-CN" sz="24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rPr>
              <a:t>Select 	t1.item, t2.item, count(*)</a:t>
            </a:r>
          </a:p>
          <a:p>
            <a:pPr marL="285750" marR="0" lvl="0" indent="-285750" algn="l" defTabSz="914400" rtl="0" eaLnBrk="0" fontAlgn="base" latinLnBrk="0" hangingPunct="0">
              <a:lnSpc>
                <a:spcPct val="100000"/>
              </a:lnSpc>
              <a:spcBef>
                <a:spcPct val="20000"/>
              </a:spcBef>
              <a:spcAft>
                <a:spcPct val="20000"/>
              </a:spcAft>
              <a:buClr>
                <a:srgbClr val="FF0000"/>
              </a:buClr>
              <a:buSzTx/>
              <a:buFontTx/>
              <a:buNone/>
              <a:tabLst/>
              <a:defRPr/>
            </a:pPr>
            <a:r>
              <a:rPr kumimoji="0" lang="en-US" altLang="zh-CN" sz="24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rPr>
              <a:t>From		trans t1, trans t2</a:t>
            </a:r>
          </a:p>
          <a:p>
            <a:pPr marL="285750" marR="0" lvl="0" indent="-285750" algn="l" defTabSz="914400" rtl="0" eaLnBrk="0" fontAlgn="base" latinLnBrk="0" hangingPunct="0">
              <a:lnSpc>
                <a:spcPct val="100000"/>
              </a:lnSpc>
              <a:spcBef>
                <a:spcPct val="20000"/>
              </a:spcBef>
              <a:spcAft>
                <a:spcPct val="20000"/>
              </a:spcAft>
              <a:buClr>
                <a:srgbClr val="FF0000"/>
              </a:buClr>
              <a:buSzTx/>
              <a:buFontTx/>
              <a:buNone/>
              <a:tabLst/>
              <a:defRPr/>
            </a:pPr>
            <a:r>
              <a:rPr kumimoji="0" lang="en-US" altLang="zh-CN" sz="24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rPr>
              <a:t>Where		t1.bucket_id = t2.bucket_id</a:t>
            </a:r>
          </a:p>
          <a:p>
            <a:pPr marL="285750" marR="0" lvl="0" indent="-285750" algn="l" defTabSz="914400" rtl="0" eaLnBrk="0" fontAlgn="base" latinLnBrk="0" hangingPunct="0">
              <a:lnSpc>
                <a:spcPct val="100000"/>
              </a:lnSpc>
              <a:spcBef>
                <a:spcPct val="20000"/>
              </a:spcBef>
              <a:spcAft>
                <a:spcPct val="20000"/>
              </a:spcAft>
              <a:buClr>
                <a:srgbClr val="FF0000"/>
              </a:buClr>
              <a:buSzTx/>
              <a:buFontTx/>
              <a:buNone/>
              <a:tabLst/>
              <a:defRPr/>
            </a:pPr>
            <a:r>
              <a:rPr kumimoji="0" lang="en-US" altLang="zh-CN" sz="24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rPr>
              <a:t>Group by	t1.item, t2.item</a:t>
            </a:r>
          </a:p>
          <a:p>
            <a:pPr marL="285750" marR="0" lvl="0" indent="-285750" algn="l" defTabSz="914400" rtl="0" eaLnBrk="0" fontAlgn="base" latinLnBrk="0" hangingPunct="0">
              <a:lnSpc>
                <a:spcPct val="100000"/>
              </a:lnSpc>
              <a:spcBef>
                <a:spcPct val="20000"/>
              </a:spcBef>
              <a:spcAft>
                <a:spcPct val="20000"/>
              </a:spcAft>
              <a:buClr>
                <a:srgbClr val="FF0000"/>
              </a:buClr>
              <a:buSzTx/>
              <a:buFontTx/>
              <a:buNone/>
              <a:tabLst/>
              <a:defRPr/>
            </a:pPr>
            <a:r>
              <a:rPr kumimoji="0" lang="en-US" altLang="zh-CN" sz="24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rPr>
              <a:t>Having	count(*) &gt; 10000</a:t>
            </a:r>
            <a:endParaRPr kumimoji="0" lang="zh-CN" altLang="en-US" sz="24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endParaRPr>
          </a:p>
        </p:txBody>
      </p:sp>
    </p:spTree>
    <p:extLst>
      <p:ext uri="{BB962C8B-B14F-4D97-AF65-F5344CB8AC3E}">
        <p14:creationId xmlns:p14="http://schemas.microsoft.com/office/powerpoint/2010/main" val="58367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关联分析</a:t>
            </a:r>
          </a:p>
        </p:txBody>
      </p:sp>
      <p:pic>
        <p:nvPicPr>
          <p:cNvPr id="10" name="Picture 2"/>
          <p:cNvPicPr>
            <a:picLocks noChangeAspect="1" noChangeArrowheads="1"/>
          </p:cNvPicPr>
          <p:nvPr/>
        </p:nvPicPr>
        <p:blipFill>
          <a:blip r:embed="rId2" cstate="print"/>
          <a:srcRect/>
          <a:stretch>
            <a:fillRect/>
          </a:stretch>
        </p:blipFill>
        <p:spPr bwMode="auto">
          <a:xfrm>
            <a:off x="6545662" y="1011595"/>
            <a:ext cx="1571625" cy="1619250"/>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8931436" y="1004136"/>
            <a:ext cx="1276350" cy="1619250"/>
          </a:xfrm>
          <a:prstGeom prst="rect">
            <a:avLst/>
          </a:prstGeom>
          <a:noFill/>
          <a:ln w="9525">
            <a:noFill/>
            <a:miter lim="800000"/>
            <a:headEnd/>
            <a:tailEnd/>
          </a:ln>
        </p:spPr>
      </p:pic>
      <p:pic>
        <p:nvPicPr>
          <p:cNvPr id="12" name="Picture 4"/>
          <p:cNvPicPr>
            <a:picLocks noChangeAspect="1" noChangeArrowheads="1"/>
          </p:cNvPicPr>
          <p:nvPr/>
        </p:nvPicPr>
        <p:blipFill>
          <a:blip r:embed="rId4" cstate="print"/>
          <a:srcRect/>
          <a:stretch>
            <a:fillRect/>
          </a:stretch>
        </p:blipFill>
        <p:spPr bwMode="auto">
          <a:xfrm>
            <a:off x="4616879" y="1086242"/>
            <a:ext cx="1152525" cy="1571625"/>
          </a:xfrm>
          <a:prstGeom prst="rect">
            <a:avLst/>
          </a:prstGeom>
          <a:noFill/>
          <a:ln w="9525">
            <a:noFill/>
            <a:miter lim="800000"/>
            <a:headEnd/>
            <a:tailEnd/>
          </a:ln>
        </p:spPr>
      </p:pic>
      <p:pic>
        <p:nvPicPr>
          <p:cNvPr id="13" name="Picture 5"/>
          <p:cNvPicPr>
            <a:picLocks noChangeAspect="1" noChangeArrowheads="1"/>
          </p:cNvPicPr>
          <p:nvPr/>
        </p:nvPicPr>
        <p:blipFill>
          <a:blip r:embed="rId5" cstate="print"/>
          <a:srcRect/>
          <a:stretch>
            <a:fillRect/>
          </a:stretch>
        </p:blipFill>
        <p:spPr bwMode="auto">
          <a:xfrm>
            <a:off x="2207569" y="990600"/>
            <a:ext cx="1762125" cy="1543050"/>
          </a:xfrm>
          <a:prstGeom prst="rect">
            <a:avLst/>
          </a:prstGeom>
          <a:noFill/>
          <a:ln w="9525">
            <a:noFill/>
            <a:miter lim="800000"/>
            <a:headEnd/>
            <a:tailEnd/>
          </a:ln>
        </p:spPr>
      </p:pic>
      <p:sp>
        <p:nvSpPr>
          <p:cNvPr id="7" name="内容占位符 5"/>
          <p:cNvSpPr>
            <a:spLocks noGrp="1"/>
          </p:cNvSpPr>
          <p:nvPr>
            <p:ph idx="1"/>
          </p:nvPr>
        </p:nvSpPr>
        <p:spPr>
          <a:xfrm>
            <a:off x="2057400" y="3210828"/>
            <a:ext cx="8229600" cy="2378412"/>
          </a:xfrm>
        </p:spPr>
        <p:txBody>
          <a:bodyPr/>
          <a:lstStyle/>
          <a:p>
            <a:pPr algn="just">
              <a:lnSpc>
                <a:spcPct val="120000"/>
              </a:lnSpc>
            </a:pPr>
            <a:r>
              <a:rPr lang="zh-CN" altLang="en-US" dirty="0" smtClean="0">
                <a:solidFill>
                  <a:schemeClr val="accent1"/>
                </a:solidFill>
              </a:rPr>
              <a:t>频繁项集</a:t>
            </a:r>
            <a:r>
              <a:rPr lang="zh-CN" altLang="en-US" dirty="0" smtClean="0"/>
              <a:t>：出现频率超过预设支持度的项集</a:t>
            </a:r>
            <a:endParaRPr lang="en-US" altLang="zh-CN" dirty="0" smtClean="0"/>
          </a:p>
          <a:p>
            <a:pPr algn="just">
              <a:lnSpc>
                <a:spcPct val="120000"/>
              </a:lnSpc>
            </a:pPr>
            <a:r>
              <a:rPr lang="zh-CN" altLang="en-US" dirty="0" smtClean="0"/>
              <a:t>关联分析就是发现频繁项集的过程</a:t>
            </a:r>
            <a:endParaRPr lang="en-US" altLang="zh-CN" dirty="0" smtClean="0"/>
          </a:p>
          <a:p>
            <a:pPr algn="just">
              <a:lnSpc>
                <a:spcPct val="120000"/>
              </a:lnSpc>
            </a:pPr>
            <a:r>
              <a:rPr lang="zh-CN" altLang="en-US" dirty="0" smtClean="0">
                <a:solidFill>
                  <a:schemeClr val="accent1"/>
                </a:solidFill>
              </a:rPr>
              <a:t>先验（ </a:t>
            </a:r>
            <a:r>
              <a:rPr lang="en-US" altLang="zh-CN" dirty="0" err="1" smtClean="0">
                <a:solidFill>
                  <a:schemeClr val="accent1"/>
                </a:solidFill>
              </a:rPr>
              <a:t>Apriori</a:t>
            </a:r>
            <a:r>
              <a:rPr lang="en-US" altLang="zh-CN" dirty="0" smtClean="0">
                <a:solidFill>
                  <a:schemeClr val="accent1"/>
                </a:solidFill>
              </a:rPr>
              <a:t> </a:t>
            </a:r>
            <a:r>
              <a:rPr lang="zh-CN" altLang="en-US" dirty="0" smtClean="0">
                <a:solidFill>
                  <a:schemeClr val="accent1"/>
                </a:solidFill>
              </a:rPr>
              <a:t>）法则</a:t>
            </a:r>
            <a:r>
              <a:rPr lang="zh-CN" altLang="en-US" dirty="0" smtClean="0"/>
              <a:t>：一个频繁项集的任何非空子集肯定也是频繁项集</a:t>
            </a:r>
            <a:endParaRPr lang="zh-CN" altLang="en-US" dirty="0"/>
          </a:p>
        </p:txBody>
      </p:sp>
    </p:spTree>
    <p:extLst>
      <p:ext uri="{BB962C8B-B14F-4D97-AF65-F5344CB8AC3E}">
        <p14:creationId xmlns:p14="http://schemas.microsoft.com/office/powerpoint/2010/main" val="84603362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关联分析</a:t>
            </a:r>
          </a:p>
        </p:txBody>
      </p:sp>
      <p:grpSp>
        <p:nvGrpSpPr>
          <p:cNvPr id="5" name="组合 17"/>
          <p:cNvGrpSpPr>
            <a:grpSpLocks/>
          </p:cNvGrpSpPr>
          <p:nvPr/>
        </p:nvGrpSpPr>
        <p:grpSpPr bwMode="auto">
          <a:xfrm>
            <a:off x="1631505" y="1479888"/>
            <a:ext cx="4657453" cy="796985"/>
            <a:chOff x="-428666" y="3857628"/>
            <a:chExt cx="5273972" cy="796985"/>
          </a:xfrm>
        </p:grpSpPr>
        <p:sp>
          <p:nvSpPr>
            <p:cNvPr id="8" name="Text Box 5"/>
            <p:cNvSpPr txBox="1">
              <a:spLocks noChangeArrowheads="1"/>
            </p:cNvSpPr>
            <p:nvPr/>
          </p:nvSpPr>
          <p:spPr bwMode="auto">
            <a:xfrm>
              <a:off x="-428666" y="4007944"/>
              <a:ext cx="1392619" cy="400110"/>
            </a:xfrm>
            <a:prstGeom prst="rect">
              <a:avLst/>
            </a:prstGeom>
            <a:noFill/>
            <a:ln w="9525">
              <a:noFill/>
              <a:miter lim="800000"/>
              <a:headEnd/>
              <a:tailEnd/>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Arial" charset="0"/>
                </a:rPr>
                <a:t>支持度</a:t>
              </a:r>
              <a:r>
                <a:rPr kumimoji="1" lang="en-US" altLang="zh-CN"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Arial" charset="0"/>
                </a:rPr>
                <a:t> =</a:t>
              </a:r>
            </a:p>
          </p:txBody>
        </p:sp>
        <p:sp>
          <p:nvSpPr>
            <p:cNvPr id="9" name="Line 6"/>
            <p:cNvSpPr>
              <a:spLocks noChangeShapeType="1"/>
            </p:cNvSpPr>
            <p:nvPr/>
          </p:nvSpPr>
          <p:spPr bwMode="auto">
            <a:xfrm>
              <a:off x="923096" y="4254502"/>
              <a:ext cx="3922210" cy="45719"/>
            </a:xfrm>
            <a:prstGeom prst="line">
              <a:avLst/>
            </a:prstGeom>
            <a:noFill/>
            <a:ln w="1905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66"/>
                </a:solidFill>
                <a:effectLst/>
                <a:uLnTx/>
                <a:uFillTx/>
                <a:latin typeface="Tahoma" pitchFamily="34" charset="0"/>
                <a:ea typeface="宋体" charset="-122"/>
                <a:cs typeface="Arial" charset="0"/>
              </a:endParaRPr>
            </a:p>
          </p:txBody>
        </p:sp>
        <p:sp>
          <p:nvSpPr>
            <p:cNvPr id="10" name="Text Box 7"/>
            <p:cNvSpPr txBox="1">
              <a:spLocks noChangeArrowheads="1"/>
            </p:cNvSpPr>
            <p:nvPr/>
          </p:nvSpPr>
          <p:spPr bwMode="auto">
            <a:xfrm>
              <a:off x="920641" y="4254503"/>
              <a:ext cx="2946034" cy="400110"/>
            </a:xfrm>
            <a:prstGeom prst="rect">
              <a:avLst/>
            </a:prstGeom>
            <a:noFill/>
            <a:ln w="9525">
              <a:noFill/>
              <a:miter lim="800000"/>
              <a:headEnd/>
              <a:tailEnd/>
            </a:ln>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Times New Roman" pitchFamily="18" charset="0"/>
                  <a:ea typeface="华文新魏" pitchFamily="2" charset="-122"/>
                  <a:cs typeface="Arial" charset="0"/>
                </a:rPr>
                <a:t>总交易数</a:t>
              </a:r>
            </a:p>
          </p:txBody>
        </p:sp>
        <p:sp>
          <p:nvSpPr>
            <p:cNvPr id="11" name="Text Box 8"/>
            <p:cNvSpPr txBox="1">
              <a:spLocks noChangeArrowheads="1"/>
            </p:cNvSpPr>
            <p:nvPr/>
          </p:nvSpPr>
          <p:spPr bwMode="auto">
            <a:xfrm>
              <a:off x="920641" y="3857628"/>
              <a:ext cx="3766896" cy="400110"/>
            </a:xfrm>
            <a:prstGeom prst="rect">
              <a:avLst/>
            </a:prstGeom>
            <a:noFill/>
            <a:ln w="9525">
              <a:noFill/>
              <a:miter lim="800000"/>
              <a:headEnd/>
              <a:tailEnd/>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同时购买商品</a:t>
              </a:r>
              <a:r>
                <a:rPr kumimoji="1" lang="en-US" altLang="zh-CN"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X</a:t>
              </a: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和</a:t>
              </a:r>
              <a:r>
                <a:rPr kumimoji="1" lang="en-US" altLang="zh-CN"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Y</a:t>
              </a: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的交易数</a:t>
              </a:r>
            </a:p>
          </p:txBody>
        </p:sp>
      </p:grpSp>
      <p:grpSp>
        <p:nvGrpSpPr>
          <p:cNvPr id="2" name="组合 1"/>
          <p:cNvGrpSpPr/>
          <p:nvPr/>
        </p:nvGrpSpPr>
        <p:grpSpPr>
          <a:xfrm>
            <a:off x="2207568" y="2492896"/>
            <a:ext cx="3665538" cy="3429000"/>
            <a:chOff x="5021262" y="2971800"/>
            <a:chExt cx="3665538" cy="3429000"/>
          </a:xfrm>
        </p:grpSpPr>
        <p:sp>
          <p:nvSpPr>
            <p:cNvPr id="12" name="Oval 9"/>
            <p:cNvSpPr>
              <a:spLocks noChangeArrowheads="1"/>
            </p:cNvSpPr>
            <p:nvPr/>
          </p:nvSpPr>
          <p:spPr bwMode="auto">
            <a:xfrm>
              <a:off x="5446712" y="4105275"/>
              <a:ext cx="1905000" cy="1371600"/>
            </a:xfrm>
            <a:prstGeom prst="ellipse">
              <a:avLst/>
            </a:prstGeom>
            <a:noFill/>
            <a:ln w="25400">
              <a:solidFill>
                <a:schemeClr val="tx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13" name="Oval 10"/>
            <p:cNvSpPr>
              <a:spLocks noChangeArrowheads="1"/>
            </p:cNvSpPr>
            <p:nvPr/>
          </p:nvSpPr>
          <p:spPr bwMode="auto">
            <a:xfrm>
              <a:off x="6132512" y="4105275"/>
              <a:ext cx="1905000" cy="1524000"/>
            </a:xfrm>
            <a:prstGeom prst="ellipse">
              <a:avLst/>
            </a:prstGeom>
            <a:noFill/>
            <a:ln w="25400">
              <a:solidFill>
                <a:schemeClr val="hlink"/>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14" name="Line 11"/>
            <p:cNvSpPr>
              <a:spLocks noChangeShapeType="1"/>
            </p:cNvSpPr>
            <p:nvPr/>
          </p:nvSpPr>
          <p:spPr bwMode="auto">
            <a:xfrm flipH="1">
              <a:off x="5675312" y="4791075"/>
              <a:ext cx="228600" cy="762000"/>
            </a:xfrm>
            <a:prstGeom prst="line">
              <a:avLst/>
            </a:prstGeom>
            <a:noFill/>
            <a:ln w="9525">
              <a:solidFill>
                <a:schemeClr val="tx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15" name="Line 12"/>
            <p:cNvSpPr>
              <a:spLocks noChangeShapeType="1"/>
            </p:cNvSpPr>
            <p:nvPr/>
          </p:nvSpPr>
          <p:spPr bwMode="auto">
            <a:xfrm flipV="1">
              <a:off x="7580312" y="3757613"/>
              <a:ext cx="298450" cy="1109662"/>
            </a:xfrm>
            <a:prstGeom prst="line">
              <a:avLst/>
            </a:prstGeom>
            <a:noFill/>
            <a:ln w="9525">
              <a:solidFill>
                <a:schemeClr val="hlink"/>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16" name="Line 13"/>
            <p:cNvSpPr>
              <a:spLocks noChangeShapeType="1"/>
            </p:cNvSpPr>
            <p:nvPr/>
          </p:nvSpPr>
          <p:spPr bwMode="auto">
            <a:xfrm flipH="1" flipV="1">
              <a:off x="6307137" y="3757613"/>
              <a:ext cx="434975" cy="1109662"/>
            </a:xfrm>
            <a:prstGeom prst="line">
              <a:avLst/>
            </a:prstGeom>
            <a:noFill/>
            <a:ln w="9525">
              <a:solidFill>
                <a:schemeClr val="accent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17" name="Text Box 14"/>
            <p:cNvSpPr txBox="1">
              <a:spLocks noChangeArrowheads="1"/>
            </p:cNvSpPr>
            <p:nvPr/>
          </p:nvSpPr>
          <p:spPr bwMode="auto">
            <a:xfrm>
              <a:off x="7235825" y="3186113"/>
              <a:ext cx="1262062" cy="707886"/>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购买商品</a:t>
              </a:r>
              <a:endParaRPr kumimoji="0" lang="en-US" altLang="zh-CN" sz="20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Y</a:t>
              </a:r>
              <a:r>
                <a:rPr kumimoji="0" lang="zh-CN" altLang="en-US" sz="20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的交易</a:t>
              </a:r>
            </a:p>
          </p:txBody>
        </p:sp>
        <p:sp>
          <p:nvSpPr>
            <p:cNvPr id="18" name="Text Box 15"/>
            <p:cNvSpPr txBox="1">
              <a:spLocks noChangeArrowheads="1"/>
            </p:cNvSpPr>
            <p:nvPr/>
          </p:nvSpPr>
          <p:spPr bwMode="auto">
            <a:xfrm>
              <a:off x="5378450" y="3114675"/>
              <a:ext cx="1752600" cy="769441"/>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同时购买商品</a:t>
              </a:r>
              <a:endParaRPr kumimoji="0" lang="en-US" altLang="zh-CN"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endParaRP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X</a:t>
              </a:r>
              <a:r>
                <a:rPr kumimoji="0" lang="zh-CN" altLang="en-US"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和</a:t>
              </a:r>
              <a:r>
                <a:rPr kumimoji="0" lang="en-US" altLang="zh-CN"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Y</a:t>
              </a:r>
              <a:r>
                <a:rPr kumimoji="0" lang="zh-CN" altLang="en-US"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的交易</a:t>
              </a:r>
              <a:endParaRPr kumimoji="0" lang="zh-CN" altLang="en-US" sz="2000" b="1" i="0" u="sng"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endParaRPr>
            </a:p>
          </p:txBody>
        </p:sp>
        <p:sp>
          <p:nvSpPr>
            <p:cNvPr id="19" name="Text Box 16"/>
            <p:cNvSpPr txBox="1">
              <a:spLocks noChangeArrowheads="1"/>
            </p:cNvSpPr>
            <p:nvPr/>
          </p:nvSpPr>
          <p:spPr bwMode="auto">
            <a:xfrm>
              <a:off x="5126037" y="5599113"/>
              <a:ext cx="1210588" cy="769441"/>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333399"/>
                  </a:solidFill>
                  <a:effectLst/>
                  <a:uLnTx/>
                  <a:uFillTx/>
                  <a:latin typeface="华文新魏" pitchFamily="2" charset="-122"/>
                  <a:ea typeface="华文新魏" pitchFamily="2" charset="-122"/>
                  <a:cs typeface="Arial" charset="0"/>
                </a:rPr>
                <a:t>购买商品</a:t>
              </a:r>
              <a:endParaRPr kumimoji="0" lang="en-US" altLang="zh-CN" sz="2000" b="1" i="0" u="none" strike="noStrike" kern="1200" cap="none" spc="0" normalizeH="0" baseline="0" noProof="0">
                <a:ln>
                  <a:noFill/>
                </a:ln>
                <a:solidFill>
                  <a:srgbClr val="333399"/>
                </a:solidFill>
                <a:effectLst/>
                <a:uLnTx/>
                <a:uFillTx/>
                <a:latin typeface="华文新魏" pitchFamily="2" charset="-122"/>
                <a:ea typeface="华文新魏" pitchFamily="2" charset="-122"/>
                <a:cs typeface="Arial" charset="0"/>
              </a:endParaRP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333399"/>
                  </a:solidFill>
                  <a:effectLst/>
                  <a:uLnTx/>
                  <a:uFillTx/>
                  <a:latin typeface="华文新魏" pitchFamily="2" charset="-122"/>
                  <a:ea typeface="华文新魏" pitchFamily="2" charset="-122"/>
                  <a:cs typeface="Arial" charset="0"/>
                </a:rPr>
                <a:t>X</a:t>
              </a:r>
              <a:r>
                <a:rPr kumimoji="0" lang="zh-CN" altLang="en-US" sz="2000" b="1" i="0" u="none" strike="noStrike" kern="1200" cap="none" spc="0" normalizeH="0" baseline="0" noProof="0">
                  <a:ln>
                    <a:noFill/>
                  </a:ln>
                  <a:solidFill>
                    <a:srgbClr val="333399"/>
                  </a:solidFill>
                  <a:effectLst/>
                  <a:uLnTx/>
                  <a:uFillTx/>
                  <a:latin typeface="华文新魏" pitchFamily="2" charset="-122"/>
                  <a:ea typeface="华文新魏" pitchFamily="2" charset="-122"/>
                  <a:cs typeface="Arial" charset="0"/>
                </a:rPr>
                <a:t>的交易</a:t>
              </a:r>
            </a:p>
          </p:txBody>
        </p:sp>
        <p:sp>
          <p:nvSpPr>
            <p:cNvPr id="20" name="Rectangle 17"/>
            <p:cNvSpPr>
              <a:spLocks noChangeArrowheads="1"/>
            </p:cNvSpPr>
            <p:nvPr/>
          </p:nvSpPr>
          <p:spPr bwMode="auto">
            <a:xfrm>
              <a:off x="5021262" y="2971800"/>
              <a:ext cx="3665538" cy="34290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grpSp>
      <p:grpSp>
        <p:nvGrpSpPr>
          <p:cNvPr id="21" name="组合 20"/>
          <p:cNvGrpSpPr/>
          <p:nvPr/>
        </p:nvGrpSpPr>
        <p:grpSpPr>
          <a:xfrm>
            <a:off x="6706562" y="2406316"/>
            <a:ext cx="3781926" cy="3613484"/>
            <a:chOff x="5105400" y="2590800"/>
            <a:chExt cx="3665537" cy="3429000"/>
          </a:xfrm>
        </p:grpSpPr>
        <p:sp>
          <p:nvSpPr>
            <p:cNvPr id="22" name="Oval 9"/>
            <p:cNvSpPr>
              <a:spLocks noChangeArrowheads="1"/>
            </p:cNvSpPr>
            <p:nvPr/>
          </p:nvSpPr>
          <p:spPr bwMode="auto">
            <a:xfrm>
              <a:off x="5530850" y="3724275"/>
              <a:ext cx="1905000" cy="1371600"/>
            </a:xfrm>
            <a:prstGeom prst="ellipse">
              <a:avLst/>
            </a:prstGeom>
            <a:noFill/>
            <a:ln w="25400">
              <a:solidFill>
                <a:schemeClr val="tx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3" name="Oval 10"/>
            <p:cNvSpPr>
              <a:spLocks noChangeArrowheads="1"/>
            </p:cNvSpPr>
            <p:nvPr/>
          </p:nvSpPr>
          <p:spPr bwMode="auto">
            <a:xfrm>
              <a:off x="6216650" y="3724275"/>
              <a:ext cx="1905000" cy="1524000"/>
            </a:xfrm>
            <a:prstGeom prst="ellipse">
              <a:avLst/>
            </a:prstGeom>
            <a:noFill/>
            <a:ln w="25400">
              <a:solidFill>
                <a:schemeClr val="hlink"/>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4" name="Line 11"/>
            <p:cNvSpPr>
              <a:spLocks noChangeShapeType="1"/>
            </p:cNvSpPr>
            <p:nvPr/>
          </p:nvSpPr>
          <p:spPr bwMode="auto">
            <a:xfrm flipH="1">
              <a:off x="5759450" y="4410075"/>
              <a:ext cx="228600" cy="762000"/>
            </a:xfrm>
            <a:prstGeom prst="line">
              <a:avLst/>
            </a:prstGeom>
            <a:noFill/>
            <a:ln w="9525">
              <a:solidFill>
                <a:schemeClr val="tx2"/>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5" name="Line 12"/>
            <p:cNvSpPr>
              <a:spLocks noChangeShapeType="1"/>
            </p:cNvSpPr>
            <p:nvPr/>
          </p:nvSpPr>
          <p:spPr bwMode="auto">
            <a:xfrm flipV="1">
              <a:off x="7664450" y="3376613"/>
              <a:ext cx="298450" cy="1109662"/>
            </a:xfrm>
            <a:prstGeom prst="line">
              <a:avLst/>
            </a:prstGeom>
            <a:noFill/>
            <a:ln w="9525">
              <a:solidFill>
                <a:schemeClr val="hlink"/>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6" name="Line 13"/>
            <p:cNvSpPr>
              <a:spLocks noChangeShapeType="1"/>
            </p:cNvSpPr>
            <p:nvPr/>
          </p:nvSpPr>
          <p:spPr bwMode="auto">
            <a:xfrm flipH="1" flipV="1">
              <a:off x="6391275" y="3376613"/>
              <a:ext cx="434975" cy="1109662"/>
            </a:xfrm>
            <a:prstGeom prst="line">
              <a:avLst/>
            </a:prstGeom>
            <a:noFill/>
            <a:ln w="9525">
              <a:solidFill>
                <a:schemeClr val="accent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7" name="Text Box 14"/>
            <p:cNvSpPr txBox="1">
              <a:spLocks noChangeArrowheads="1"/>
            </p:cNvSpPr>
            <p:nvPr/>
          </p:nvSpPr>
          <p:spPr bwMode="auto">
            <a:xfrm>
              <a:off x="7319962" y="2805113"/>
              <a:ext cx="1262063" cy="671745"/>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购买商品</a:t>
              </a:r>
              <a:endParaRPr kumimoji="0" lang="en-US" altLang="zh-CN" sz="20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Y</a:t>
              </a:r>
              <a:r>
                <a:rPr kumimoji="0" lang="zh-CN" altLang="en-US" sz="20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的交易</a:t>
              </a:r>
            </a:p>
          </p:txBody>
        </p:sp>
        <p:sp>
          <p:nvSpPr>
            <p:cNvPr id="28" name="Text Box 15"/>
            <p:cNvSpPr txBox="1">
              <a:spLocks noChangeArrowheads="1"/>
            </p:cNvSpPr>
            <p:nvPr/>
          </p:nvSpPr>
          <p:spPr bwMode="auto">
            <a:xfrm>
              <a:off x="5462587" y="2733675"/>
              <a:ext cx="1752600" cy="730158"/>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同时购买商品</a:t>
              </a:r>
              <a:endParaRPr kumimoji="0" lang="en-US" altLang="zh-CN"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endParaRP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X</a:t>
              </a:r>
              <a:r>
                <a:rPr kumimoji="0" lang="zh-CN" altLang="en-US"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和</a:t>
              </a:r>
              <a:r>
                <a:rPr kumimoji="0" lang="en-US" altLang="zh-CN"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Y</a:t>
              </a:r>
              <a:r>
                <a:rPr kumimoji="0" lang="zh-CN" altLang="en-US" sz="2000" b="1" i="0" u="none"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rPr>
                <a:t>的交易</a:t>
              </a:r>
              <a:endParaRPr kumimoji="0" lang="zh-CN" altLang="en-US" sz="2000" b="1" i="0" u="sng" strike="noStrike" kern="1200" cap="none" spc="0" normalizeH="0" baseline="0" noProof="0">
                <a:ln>
                  <a:noFill/>
                </a:ln>
                <a:solidFill>
                  <a:srgbClr val="C00000"/>
                </a:solidFill>
                <a:effectLst/>
                <a:uLnTx/>
                <a:uFillTx/>
                <a:latin typeface="华文新魏" pitchFamily="2" charset="-122"/>
                <a:ea typeface="华文新魏" pitchFamily="2" charset="-122"/>
                <a:cs typeface="Arial" charset="0"/>
              </a:endParaRPr>
            </a:p>
          </p:txBody>
        </p:sp>
        <p:sp>
          <p:nvSpPr>
            <p:cNvPr id="29" name="Text Box 16"/>
            <p:cNvSpPr txBox="1">
              <a:spLocks noChangeArrowheads="1"/>
            </p:cNvSpPr>
            <p:nvPr/>
          </p:nvSpPr>
          <p:spPr bwMode="auto">
            <a:xfrm>
              <a:off x="5210175" y="5218113"/>
              <a:ext cx="1173332" cy="730158"/>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333399"/>
                  </a:solidFill>
                  <a:effectLst/>
                  <a:uLnTx/>
                  <a:uFillTx/>
                  <a:latin typeface="华文新魏" pitchFamily="2" charset="-122"/>
                  <a:ea typeface="华文新魏" pitchFamily="2" charset="-122"/>
                  <a:cs typeface="Arial" charset="0"/>
                </a:rPr>
                <a:t>购买商品</a:t>
              </a:r>
              <a:endParaRPr kumimoji="0" lang="en-US" altLang="zh-CN" sz="2000" b="1" i="0" u="none" strike="noStrike" kern="1200" cap="none" spc="0" normalizeH="0" baseline="0" noProof="0">
                <a:ln>
                  <a:noFill/>
                </a:ln>
                <a:solidFill>
                  <a:srgbClr val="333399"/>
                </a:solidFill>
                <a:effectLst/>
                <a:uLnTx/>
                <a:uFillTx/>
                <a:latin typeface="华文新魏" pitchFamily="2" charset="-122"/>
                <a:ea typeface="华文新魏" pitchFamily="2" charset="-122"/>
                <a:cs typeface="Arial" charset="0"/>
              </a:endParaRP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333399"/>
                  </a:solidFill>
                  <a:effectLst/>
                  <a:uLnTx/>
                  <a:uFillTx/>
                  <a:latin typeface="华文新魏" pitchFamily="2" charset="-122"/>
                  <a:ea typeface="华文新魏" pitchFamily="2" charset="-122"/>
                  <a:cs typeface="Arial" charset="0"/>
                </a:rPr>
                <a:t>X</a:t>
              </a:r>
              <a:r>
                <a:rPr kumimoji="0" lang="zh-CN" altLang="en-US" sz="2000" b="1" i="0" u="none" strike="noStrike" kern="1200" cap="none" spc="0" normalizeH="0" baseline="0" noProof="0">
                  <a:ln>
                    <a:noFill/>
                  </a:ln>
                  <a:solidFill>
                    <a:srgbClr val="333399"/>
                  </a:solidFill>
                  <a:effectLst/>
                  <a:uLnTx/>
                  <a:uFillTx/>
                  <a:latin typeface="华文新魏" pitchFamily="2" charset="-122"/>
                  <a:ea typeface="华文新魏" pitchFamily="2" charset="-122"/>
                  <a:cs typeface="Arial" charset="0"/>
                </a:rPr>
                <a:t>的交易</a:t>
              </a:r>
            </a:p>
          </p:txBody>
        </p:sp>
        <p:sp>
          <p:nvSpPr>
            <p:cNvPr id="30" name="Rectangle 17"/>
            <p:cNvSpPr>
              <a:spLocks noChangeArrowheads="1"/>
            </p:cNvSpPr>
            <p:nvPr/>
          </p:nvSpPr>
          <p:spPr bwMode="auto">
            <a:xfrm>
              <a:off x="5105400" y="2590800"/>
              <a:ext cx="3665537" cy="34290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grpSp>
      <p:grpSp>
        <p:nvGrpSpPr>
          <p:cNvPr id="31" name="Group 4"/>
          <p:cNvGrpSpPr>
            <a:grpSpLocks/>
          </p:cNvGrpSpPr>
          <p:nvPr/>
        </p:nvGrpSpPr>
        <p:grpSpPr bwMode="auto">
          <a:xfrm>
            <a:off x="6289812" y="1528123"/>
            <a:ext cx="4305158" cy="796925"/>
            <a:chOff x="78" y="422"/>
            <a:chExt cx="3633" cy="502"/>
          </a:xfrm>
        </p:grpSpPr>
        <p:sp>
          <p:nvSpPr>
            <p:cNvPr id="32" name="Text Box 5"/>
            <p:cNvSpPr txBox="1">
              <a:spLocks noChangeArrowheads="1"/>
            </p:cNvSpPr>
            <p:nvPr/>
          </p:nvSpPr>
          <p:spPr bwMode="auto">
            <a:xfrm>
              <a:off x="78" y="513"/>
              <a:ext cx="985" cy="252"/>
            </a:xfrm>
            <a:prstGeom prst="rect">
              <a:avLst/>
            </a:prstGeom>
            <a:noFill/>
            <a:ln w="9525">
              <a:noFill/>
              <a:miter lim="800000"/>
              <a:headEnd/>
              <a:tailEnd/>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置信度</a:t>
              </a:r>
              <a:r>
                <a:rPr kumimoji="1" lang="en-US" altLang="zh-CN"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a:t>
              </a:r>
            </a:p>
          </p:txBody>
        </p:sp>
        <p:sp>
          <p:nvSpPr>
            <p:cNvPr id="33" name="Line 6"/>
            <p:cNvSpPr>
              <a:spLocks noChangeShapeType="1"/>
            </p:cNvSpPr>
            <p:nvPr/>
          </p:nvSpPr>
          <p:spPr bwMode="auto">
            <a:xfrm>
              <a:off x="1008" y="672"/>
              <a:ext cx="2544" cy="0"/>
            </a:xfrm>
            <a:prstGeom prst="line">
              <a:avLst/>
            </a:prstGeom>
            <a:noFill/>
            <a:ln w="1905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000" b="0" i="0" u="none" strike="noStrike" kern="1200" cap="none" spc="0" normalizeH="0" baseline="0" noProof="0">
                <a:ln>
                  <a:noFill/>
                </a:ln>
                <a:solidFill>
                  <a:srgbClr val="000066"/>
                </a:solidFill>
                <a:effectLst/>
                <a:uLnTx/>
                <a:uFillTx/>
                <a:latin typeface="Tahoma" pitchFamily="34" charset="0"/>
                <a:ea typeface="宋体" charset="-122"/>
                <a:cs typeface="Arial" charset="0"/>
              </a:endParaRPr>
            </a:p>
          </p:txBody>
        </p:sp>
        <p:sp>
          <p:nvSpPr>
            <p:cNvPr id="34" name="Text Box 7"/>
            <p:cNvSpPr txBox="1">
              <a:spLocks noChangeArrowheads="1"/>
            </p:cNvSpPr>
            <p:nvPr/>
          </p:nvSpPr>
          <p:spPr bwMode="auto">
            <a:xfrm>
              <a:off x="1056" y="672"/>
              <a:ext cx="2496" cy="252"/>
            </a:xfrm>
            <a:prstGeom prst="rect">
              <a:avLst/>
            </a:prstGeom>
            <a:noFill/>
            <a:ln w="9525">
              <a:noFill/>
              <a:miter lim="800000"/>
              <a:headEnd/>
              <a:tailEnd/>
            </a:ln>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购买商品</a:t>
              </a:r>
              <a:r>
                <a:rPr kumimoji="1" lang="en-US" altLang="zh-CN"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X</a:t>
              </a: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的交易数</a:t>
              </a:r>
            </a:p>
          </p:txBody>
        </p:sp>
        <p:sp>
          <p:nvSpPr>
            <p:cNvPr id="35" name="Text Box 8"/>
            <p:cNvSpPr txBox="1">
              <a:spLocks noChangeArrowheads="1"/>
            </p:cNvSpPr>
            <p:nvPr/>
          </p:nvSpPr>
          <p:spPr bwMode="auto">
            <a:xfrm>
              <a:off x="904" y="422"/>
              <a:ext cx="2807" cy="252"/>
            </a:xfrm>
            <a:prstGeom prst="rect">
              <a:avLst/>
            </a:prstGeom>
            <a:noFill/>
            <a:ln w="9525">
              <a:noFill/>
              <a:miter lim="800000"/>
              <a:headEnd/>
              <a:tailEnd/>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同时购买商品</a:t>
              </a:r>
              <a:r>
                <a:rPr kumimoji="1" lang="en-US" altLang="zh-CN"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X</a:t>
              </a: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和</a:t>
              </a:r>
              <a:r>
                <a:rPr kumimoji="1" lang="en-US" altLang="zh-CN"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Y</a:t>
              </a:r>
              <a:r>
                <a:rPr kumimoji="1" lang="zh-CN" altLang="en-US" sz="20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华文新魏" pitchFamily="2" charset="-122"/>
                  <a:ea typeface="华文新魏" pitchFamily="2" charset="-122"/>
                  <a:cs typeface="Arial" charset="0"/>
                </a:rPr>
                <a:t>的交易数</a:t>
              </a:r>
            </a:p>
          </p:txBody>
        </p:sp>
      </p:grpSp>
    </p:spTree>
    <p:extLst>
      <p:ext uri="{BB962C8B-B14F-4D97-AF65-F5344CB8AC3E}">
        <p14:creationId xmlns:p14="http://schemas.microsoft.com/office/powerpoint/2010/main" val="276832876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关联分析</a:t>
            </a:r>
          </a:p>
        </p:txBody>
      </p:sp>
      <p:graphicFrame>
        <p:nvGraphicFramePr>
          <p:cNvPr id="21" name="内容占位符 3"/>
          <p:cNvGraphicFramePr>
            <a:graphicFrameLocks noGrp="1"/>
          </p:cNvGraphicFramePr>
          <p:nvPr>
            <p:ph idx="1"/>
          </p:nvPr>
        </p:nvGraphicFramePr>
        <p:xfrm>
          <a:off x="2109788" y="1143000"/>
          <a:ext cx="7986738" cy="3108960"/>
        </p:xfrm>
        <a:graphic>
          <a:graphicData uri="http://schemas.openxmlformats.org/drawingml/2006/table">
            <a:tbl>
              <a:tblPr firstRow="1" bandRow="1"/>
              <a:tblGrid>
                <a:gridCol w="2209889">
                  <a:extLst>
                    <a:ext uri="{9D8B030D-6E8A-4147-A177-3AD203B41FA5}">
                      <a16:colId xmlns:a16="http://schemas.microsoft.com/office/drawing/2014/main" val="20000"/>
                    </a:ext>
                  </a:extLst>
                </a:gridCol>
                <a:gridCol w="5776849">
                  <a:extLst>
                    <a:ext uri="{9D8B030D-6E8A-4147-A177-3AD203B41FA5}">
                      <a16:colId xmlns:a16="http://schemas.microsoft.com/office/drawing/2014/main" val="20001"/>
                    </a:ext>
                  </a:extLst>
                </a:gridCol>
              </a:tblGrid>
              <a:tr h="370840">
                <a:tc>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en-US" altLang="zh-CN" sz="2800" dirty="0" smtClean="0"/>
                        <a:t>TID</a:t>
                      </a:r>
                      <a:endParaRPr lang="zh-CN" altLang="en-US" sz="28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zh-CN" altLang="en-US" sz="2800" dirty="0" smtClean="0"/>
                        <a:t>项集</a:t>
                      </a:r>
                      <a:endParaRPr lang="zh-CN" altLang="en-US" sz="28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extLst>
                  <a:ext uri="{0D108BD9-81ED-4DB2-BD59-A6C34878D82A}">
                    <a16:rowId xmlns:a16="http://schemas.microsoft.com/office/drawing/2014/main" val="10000"/>
                  </a:ext>
                </a:extLst>
              </a:tr>
              <a:tr h="370840">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800" dirty="0" smtClean="0"/>
                        <a:t>1</a:t>
                      </a:r>
                      <a:endParaRPr lang="zh-CN" altLang="en-US" sz="28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800" dirty="0" smtClean="0"/>
                        <a:t>面包，牛奶</a:t>
                      </a:r>
                      <a:endParaRPr lang="zh-CN" altLang="en-US" sz="28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1"/>
                  </a:ext>
                </a:extLst>
              </a:tr>
              <a:tr h="370840">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800" dirty="0" smtClean="0"/>
                        <a:t>2</a:t>
                      </a:r>
                      <a:endParaRPr lang="zh-CN" altLang="en-US" sz="28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t>面包，啤酒，鸡蛋，尿布</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2"/>
                  </a:ext>
                </a:extLst>
              </a:tr>
              <a:tr h="370840">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800" dirty="0" smtClean="0"/>
                        <a:t>3</a:t>
                      </a:r>
                      <a:endParaRPr lang="zh-CN" altLang="en-US" sz="28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t>牛奶，啤酒，尿布，可乐</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3"/>
                  </a:ext>
                </a:extLst>
              </a:tr>
              <a:tr h="370840">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800" dirty="0" smtClean="0"/>
                        <a:t>4</a:t>
                      </a:r>
                      <a:endParaRPr lang="zh-CN" altLang="en-US" sz="28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t>面包，牛奶，啤酒，尿布</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4"/>
                  </a:ext>
                </a:extLst>
              </a:tr>
              <a:tr h="370840">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800" dirty="0" smtClean="0"/>
                        <a:t>5</a:t>
                      </a:r>
                      <a:endParaRPr lang="zh-CN" altLang="en-US" sz="28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dirty="0" smtClean="0"/>
                        <a:t>面包，牛奶，尿布，可乐</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5"/>
                  </a:ext>
                </a:extLst>
              </a:tr>
            </a:tbl>
          </a:graphicData>
        </a:graphic>
      </p:graphicFrame>
      <p:sp>
        <p:nvSpPr>
          <p:cNvPr id="35" name="TextBox 5"/>
          <p:cNvSpPr txBox="1">
            <a:spLocks noChangeArrowheads="1"/>
          </p:cNvSpPr>
          <p:nvPr/>
        </p:nvSpPr>
        <p:spPr bwMode="auto">
          <a:xfrm>
            <a:off x="3952875" y="4343401"/>
            <a:ext cx="5214938" cy="954087"/>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尿布→啤酒</a:t>
            </a:r>
            <a:endParaRPr kumimoji="1" lang="en-US" altLang="zh-CN"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     支持度</a:t>
            </a:r>
            <a:r>
              <a:rPr kumimoji="1" lang="en-US" altLang="zh-CN"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3/5</a:t>
            </a:r>
            <a:r>
              <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，置信度</a:t>
            </a:r>
            <a:r>
              <a:rPr kumimoji="1" lang="en-US" altLang="zh-CN"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3/4</a:t>
            </a:r>
            <a:endPar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endParaRPr>
          </a:p>
        </p:txBody>
      </p:sp>
      <p:sp>
        <p:nvSpPr>
          <p:cNvPr id="36" name="TextBox 7"/>
          <p:cNvSpPr txBox="1">
            <a:spLocks noChangeArrowheads="1"/>
          </p:cNvSpPr>
          <p:nvPr/>
        </p:nvSpPr>
        <p:spPr bwMode="auto">
          <a:xfrm>
            <a:off x="3952875" y="5343526"/>
            <a:ext cx="5214938" cy="954087"/>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啤酒→尿布</a:t>
            </a:r>
            <a:endParaRPr kumimoji="1" lang="en-US" altLang="zh-CN"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     支持度</a:t>
            </a:r>
            <a:r>
              <a:rPr kumimoji="1" lang="en-US" altLang="zh-CN"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3/5</a:t>
            </a:r>
            <a:r>
              <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，置信度</a:t>
            </a:r>
            <a:r>
              <a:rPr kumimoji="1" lang="en-US" altLang="zh-CN"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3/3</a:t>
            </a:r>
            <a:endPar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endParaRPr>
          </a:p>
        </p:txBody>
      </p:sp>
    </p:spTree>
    <p:extLst>
      <p:ext uri="{BB962C8B-B14F-4D97-AF65-F5344CB8AC3E}">
        <p14:creationId xmlns:p14="http://schemas.microsoft.com/office/powerpoint/2010/main" val="341858400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关联分析</a:t>
            </a:r>
          </a:p>
        </p:txBody>
      </p:sp>
      <p:graphicFrame>
        <p:nvGraphicFramePr>
          <p:cNvPr id="11" name="表格 10"/>
          <p:cNvGraphicFramePr>
            <a:graphicFrameLocks noGrp="1"/>
          </p:cNvGraphicFramePr>
          <p:nvPr/>
        </p:nvGraphicFramePr>
        <p:xfrm>
          <a:off x="2452688" y="1609725"/>
          <a:ext cx="2714644" cy="3486154"/>
        </p:xfrm>
        <a:graphic>
          <a:graphicData uri="http://schemas.openxmlformats.org/drawingml/2006/table">
            <a:tbl>
              <a:tblPr firstRow="1" bandRow="1"/>
              <a:tblGrid>
                <a:gridCol w="1357322">
                  <a:extLst>
                    <a:ext uri="{9D8B030D-6E8A-4147-A177-3AD203B41FA5}">
                      <a16:colId xmlns:a16="http://schemas.microsoft.com/office/drawing/2014/main" val="20000"/>
                    </a:ext>
                  </a:extLst>
                </a:gridCol>
                <a:gridCol w="1357322">
                  <a:extLst>
                    <a:ext uri="{9D8B030D-6E8A-4147-A177-3AD203B41FA5}">
                      <a16:colId xmlns:a16="http://schemas.microsoft.com/office/drawing/2014/main" val="20001"/>
                    </a:ext>
                  </a:extLst>
                </a:gridCol>
              </a:tblGrid>
              <a:tr h="498022">
                <a:tc>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en-US" altLang="zh-CN" sz="2400" dirty="0" smtClean="0"/>
                        <a:t>1</a:t>
                      </a:r>
                      <a:r>
                        <a:rPr lang="zh-CN" altLang="en-US" sz="2400" dirty="0" smtClean="0"/>
                        <a:t>阶项</a:t>
                      </a:r>
                      <a:endParaRPr lang="zh-CN" alt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zh-CN" altLang="en-US" sz="2400" dirty="0" smtClean="0"/>
                        <a:t>计数</a:t>
                      </a:r>
                      <a:endParaRPr lang="zh-CN" alt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extLst>
                  <a:ext uri="{0D108BD9-81ED-4DB2-BD59-A6C34878D82A}">
                    <a16:rowId xmlns:a16="http://schemas.microsoft.com/office/drawing/2014/main" val="10000"/>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rgbClr val="FF0000"/>
                          </a:solidFill>
                        </a:rPr>
                        <a:t>啤酒</a:t>
                      </a:r>
                      <a:endParaRPr lang="zh-CN" altLang="en-US" sz="2400" dirty="0">
                        <a:solidFill>
                          <a:srgbClr val="FF0000"/>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rgbClr val="FF0000"/>
                          </a:solidFill>
                        </a:rPr>
                        <a:t>3</a:t>
                      </a:r>
                      <a:endParaRPr lang="zh-CN" altLang="en-US" sz="2400" dirty="0">
                        <a:solidFill>
                          <a:srgbClr val="FF0000"/>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1"/>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rgbClr val="FF0000"/>
                          </a:solidFill>
                        </a:rPr>
                        <a:t>面包</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rgbClr val="FF0000"/>
                          </a:solidFill>
                        </a:rPr>
                        <a:t>4</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2"/>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可乐</a:t>
                      </a:r>
                      <a:endParaRPr lang="zh-CN" alt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2</a:t>
                      </a:r>
                      <a:endParaRPr lang="zh-CN" alt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3"/>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rgbClr val="FF0000"/>
                          </a:solidFill>
                        </a:rPr>
                        <a:t>尿布</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rgbClr val="FF0000"/>
                          </a:solidFill>
                        </a:rPr>
                        <a:t>4</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4"/>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rgbClr val="FF0000"/>
                          </a:solidFill>
                        </a:rPr>
                        <a:t>牛奶</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rgbClr val="FF0000"/>
                          </a:solidFill>
                        </a:rPr>
                        <a:t>4</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5"/>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鸡蛋</a:t>
                      </a:r>
                      <a:endParaRPr lang="zh-CN" alt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1</a:t>
                      </a:r>
                      <a:endParaRPr lang="zh-CN" alt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6"/>
                  </a:ext>
                </a:extLst>
              </a:tr>
            </a:tbl>
          </a:graphicData>
        </a:graphic>
      </p:graphicFrame>
      <p:graphicFrame>
        <p:nvGraphicFramePr>
          <p:cNvPr id="12" name="表格 11"/>
          <p:cNvGraphicFramePr>
            <a:graphicFrameLocks noGrp="1"/>
          </p:cNvGraphicFramePr>
          <p:nvPr/>
        </p:nvGraphicFramePr>
        <p:xfrm>
          <a:off x="6096001" y="1609725"/>
          <a:ext cx="3143273" cy="3486154"/>
        </p:xfrm>
        <a:graphic>
          <a:graphicData uri="http://schemas.openxmlformats.org/drawingml/2006/table">
            <a:tbl>
              <a:tblPr firstRow="1" bandRow="1"/>
              <a:tblGrid>
                <a:gridCol w="2161000">
                  <a:extLst>
                    <a:ext uri="{9D8B030D-6E8A-4147-A177-3AD203B41FA5}">
                      <a16:colId xmlns:a16="http://schemas.microsoft.com/office/drawing/2014/main" val="20000"/>
                    </a:ext>
                  </a:extLst>
                </a:gridCol>
                <a:gridCol w="982273">
                  <a:extLst>
                    <a:ext uri="{9D8B030D-6E8A-4147-A177-3AD203B41FA5}">
                      <a16:colId xmlns:a16="http://schemas.microsoft.com/office/drawing/2014/main" val="20001"/>
                    </a:ext>
                  </a:extLst>
                </a:gridCol>
              </a:tblGrid>
              <a:tr h="498022">
                <a:tc>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en-US" altLang="zh-CN" sz="2400" dirty="0" smtClean="0"/>
                        <a:t>2</a:t>
                      </a:r>
                      <a:r>
                        <a:rPr lang="zh-CN" altLang="en-US" sz="2400" dirty="0" smtClean="0"/>
                        <a:t>阶项</a:t>
                      </a:r>
                      <a:endParaRPr lang="zh-CN" alt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zh-CN" altLang="en-US" sz="2400" dirty="0" smtClean="0"/>
                        <a:t>计数</a:t>
                      </a:r>
                      <a:endParaRPr lang="zh-CN" alt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extLst>
                  <a:ext uri="{0D108BD9-81ED-4DB2-BD59-A6C34878D82A}">
                    <a16:rowId xmlns:a16="http://schemas.microsoft.com/office/drawing/2014/main" val="10000"/>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chemeClr val="tx1"/>
                          </a:solidFill>
                        </a:rPr>
                        <a:t>啤酒，面包</a:t>
                      </a:r>
                      <a:endParaRPr lang="zh-CN" altLang="en-US" sz="2400"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chemeClr val="tx1"/>
                          </a:solidFill>
                        </a:rPr>
                        <a:t>2</a:t>
                      </a:r>
                      <a:endParaRPr lang="zh-CN" altLang="en-US" sz="2400"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1"/>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rgbClr val="FF0000"/>
                          </a:solidFill>
                        </a:rPr>
                        <a:t>啤酒，尿布</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rgbClr val="FF0000"/>
                          </a:solidFill>
                        </a:rPr>
                        <a:t>3</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2"/>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啤酒，牛奶</a:t>
                      </a:r>
                      <a:endParaRPr lang="zh-CN" alt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2</a:t>
                      </a:r>
                      <a:endParaRPr lang="zh-CN" altLang="en-US" sz="2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3"/>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rgbClr val="FF0000"/>
                          </a:solidFill>
                        </a:rPr>
                        <a:t>面包，尿布</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rgbClr val="FF0000"/>
                          </a:solidFill>
                        </a:rPr>
                        <a:t>3</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4"/>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rgbClr val="FF0000"/>
                          </a:solidFill>
                        </a:rPr>
                        <a:t>面包，牛奶</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rgbClr val="FF0000"/>
                          </a:solidFill>
                        </a:rPr>
                        <a:t>3</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5"/>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rgbClr val="FF0000"/>
                          </a:solidFill>
                        </a:rPr>
                        <a:t>尿布，牛奶</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rgbClr val="FF0000"/>
                          </a:solidFill>
                        </a:rPr>
                        <a:t>3</a:t>
                      </a:r>
                      <a:endParaRPr lang="zh-CN" altLang="en-US" sz="24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6"/>
                  </a:ext>
                </a:extLst>
              </a:tr>
            </a:tbl>
          </a:graphicData>
        </a:graphic>
      </p:graphicFrame>
      <p:graphicFrame>
        <p:nvGraphicFramePr>
          <p:cNvPr id="13" name="表格 12"/>
          <p:cNvGraphicFramePr>
            <a:graphicFrameLocks noGrp="1"/>
          </p:cNvGraphicFramePr>
          <p:nvPr/>
        </p:nvGraphicFramePr>
        <p:xfrm>
          <a:off x="4024313" y="5386387"/>
          <a:ext cx="4276756" cy="996044"/>
        </p:xfrm>
        <a:graphic>
          <a:graphicData uri="http://schemas.openxmlformats.org/drawingml/2006/table">
            <a:tbl>
              <a:tblPr firstRow="1" bandRow="1"/>
              <a:tblGrid>
                <a:gridCol w="2940269">
                  <a:extLst>
                    <a:ext uri="{9D8B030D-6E8A-4147-A177-3AD203B41FA5}">
                      <a16:colId xmlns:a16="http://schemas.microsoft.com/office/drawing/2014/main" val="20000"/>
                    </a:ext>
                  </a:extLst>
                </a:gridCol>
                <a:gridCol w="1336487">
                  <a:extLst>
                    <a:ext uri="{9D8B030D-6E8A-4147-A177-3AD203B41FA5}">
                      <a16:colId xmlns:a16="http://schemas.microsoft.com/office/drawing/2014/main" val="20001"/>
                    </a:ext>
                  </a:extLst>
                </a:gridCol>
              </a:tblGrid>
              <a:tr h="498022">
                <a:tc>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en-US" altLang="zh-CN" sz="2400" dirty="0" smtClean="0"/>
                        <a:t>3</a:t>
                      </a:r>
                      <a:r>
                        <a:rPr lang="zh-CN" altLang="en-US" sz="2400" dirty="0" smtClean="0"/>
                        <a:t>阶项</a:t>
                      </a:r>
                      <a:endParaRPr lang="zh-CN" alt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zh-CN" altLang="en-US" sz="2400" dirty="0" smtClean="0"/>
                        <a:t>计数</a:t>
                      </a:r>
                      <a:endParaRPr lang="zh-CN" altLang="en-US" sz="2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extLst>
                  <a:ext uri="{0D108BD9-81ED-4DB2-BD59-A6C34878D82A}">
                    <a16:rowId xmlns:a16="http://schemas.microsoft.com/office/drawing/2014/main" val="10000"/>
                  </a:ext>
                </a:extLst>
              </a:tr>
              <a:tr h="498022">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solidFill>
                            <a:srgbClr val="FF0000"/>
                          </a:solidFill>
                        </a:rPr>
                        <a:t>面包，尿布，牛奶</a:t>
                      </a:r>
                      <a:endParaRPr lang="zh-CN" altLang="en-US" sz="2400" dirty="0">
                        <a:solidFill>
                          <a:srgbClr val="FF0000"/>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solidFill>
                            <a:srgbClr val="FF0000"/>
                          </a:solidFill>
                        </a:rPr>
                        <a:t>3</a:t>
                      </a:r>
                      <a:endParaRPr lang="zh-CN" altLang="en-US" sz="2400" dirty="0">
                        <a:solidFill>
                          <a:srgbClr val="FF0000"/>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1"/>
                  </a:ext>
                </a:extLst>
              </a:tr>
            </a:tbl>
          </a:graphicData>
        </a:graphic>
      </p:graphicFrame>
      <p:sp>
        <p:nvSpPr>
          <p:cNvPr id="14" name="TextBox 6"/>
          <p:cNvSpPr txBox="1">
            <a:spLocks noChangeArrowheads="1"/>
          </p:cNvSpPr>
          <p:nvPr/>
        </p:nvSpPr>
        <p:spPr bwMode="auto">
          <a:xfrm>
            <a:off x="4738688" y="990601"/>
            <a:ext cx="2571750" cy="523875"/>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最小支持度为</a:t>
            </a:r>
            <a:r>
              <a:rPr kumimoji="1" lang="en-US" altLang="zh-CN"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3</a:t>
            </a:r>
            <a:endParaRPr kumimoji="1" lang="zh-CN" altLang="en-US" sz="28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endParaRPr>
          </a:p>
        </p:txBody>
      </p:sp>
    </p:spTree>
    <p:extLst>
      <p:ext uri="{BB962C8B-B14F-4D97-AF65-F5344CB8AC3E}">
        <p14:creationId xmlns:p14="http://schemas.microsoft.com/office/powerpoint/2010/main" val="215246290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关联分析</a:t>
            </a:r>
          </a:p>
        </p:txBody>
      </p:sp>
      <p:sp>
        <p:nvSpPr>
          <p:cNvPr id="10" name="TextBox 3"/>
          <p:cNvSpPr txBox="1">
            <a:spLocks noChangeArrowheads="1"/>
          </p:cNvSpPr>
          <p:nvPr/>
        </p:nvSpPr>
        <p:spPr bwMode="auto">
          <a:xfrm>
            <a:off x="1905000" y="3048001"/>
            <a:ext cx="8077200" cy="2400657"/>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25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设</a:t>
            </a:r>
            <a:r>
              <a:rPr kumimoji="1" lang="en-US" altLang="zh-CN" sz="2400" b="0" i="0" u="none" strike="noStrike" kern="1200" cap="none" spc="0" normalizeH="0" baseline="0" noProof="0" dirty="0" err="1">
                <a:ln>
                  <a:noFill/>
                </a:ln>
                <a:solidFill>
                  <a:srgbClr val="000000"/>
                </a:solidFill>
                <a:effectLst/>
                <a:uLnTx/>
                <a:uFillTx/>
                <a:latin typeface="华文新魏" pitchFamily="2" charset="-122"/>
                <a:ea typeface="华文新魏" pitchFamily="2" charset="-122"/>
                <a:cs typeface="Arial" charset="0"/>
              </a:rPr>
              <a:t>min_sup</a:t>
            </a:r>
            <a:r>
              <a:rPr kumimoji="1" lang="en-US" altLang="zh-CN"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=30 %, </a:t>
            </a:r>
            <a:r>
              <a:rPr kumimoji="1" lang="en-US" altLang="zh-CN" sz="2400" b="0" i="0" u="none" strike="noStrike" kern="1200" cap="none" spc="0" normalizeH="0" baseline="0" noProof="0" dirty="0" err="1">
                <a:ln>
                  <a:noFill/>
                </a:ln>
                <a:solidFill>
                  <a:srgbClr val="000000"/>
                </a:solidFill>
                <a:effectLst/>
                <a:uLnTx/>
                <a:uFillTx/>
                <a:latin typeface="华文新魏" pitchFamily="2" charset="-122"/>
                <a:ea typeface="华文新魏" pitchFamily="2" charset="-122"/>
                <a:cs typeface="Arial" charset="0"/>
              </a:rPr>
              <a:t>min_conf</a:t>
            </a:r>
            <a:r>
              <a:rPr kumimoji="1" lang="en-US" altLang="zh-CN"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=60%</a:t>
            </a:r>
            <a:r>
              <a:rPr kumimoji="1" lang="zh-CN" altLang="en-US"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，将发现规则：</a:t>
            </a:r>
          </a:p>
          <a:p>
            <a:pPr marL="0" marR="0" lvl="0" indent="0" algn="ctr" defTabSz="914400" rtl="0" eaLnBrk="1" fontAlgn="base" latinLnBrk="0" hangingPunct="1">
              <a:lnSpc>
                <a:spcPct val="125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游戏→录像</a:t>
            </a:r>
            <a:endParaRPr kumimoji="1" lang="en-US" altLang="zh-CN" sz="2400" b="0"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endParaRPr>
          </a:p>
          <a:p>
            <a:pPr marL="0" marR="0" lvl="0" indent="0" algn="ctr" defTabSz="914400" rtl="0" eaLnBrk="1" fontAlgn="base" latinLnBrk="0" hangingPunct="1">
              <a:lnSpc>
                <a:spcPct val="125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	[support = 40%, confidence = 66%]</a:t>
            </a:r>
          </a:p>
          <a:p>
            <a:pPr marL="0" marR="0" lvl="0" indent="0" algn="ctr" defTabSz="914400" rtl="0" eaLnBrk="1" fontAlgn="base" latinLnBrk="0" hangingPunct="1">
              <a:lnSpc>
                <a:spcPct val="125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	</a:t>
            </a:r>
            <a:r>
              <a:rPr kumimoji="1" lang="zh-CN" altLang="en-US"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实际上购买录象的可能性是</a:t>
            </a:r>
            <a:r>
              <a:rPr kumimoji="1" lang="en-US" altLang="zh-CN"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80%</a:t>
            </a:r>
          </a:p>
          <a:p>
            <a:pPr marL="0" marR="0" lvl="0" indent="0" algn="ctr" defTabSz="914400" rtl="0" eaLnBrk="1" fontAlgn="base" latinLnBrk="0" hangingPunct="1">
              <a:lnSpc>
                <a:spcPct val="125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	</a:t>
            </a:r>
            <a:r>
              <a:rPr kumimoji="1" lang="zh-CN" altLang="en-US" sz="2400" b="0" i="0" u="none" strike="noStrike" kern="1200" cap="none" spc="0" normalizeH="0" baseline="0" noProof="0" dirty="0">
                <a:ln>
                  <a:noFill/>
                </a:ln>
                <a:solidFill>
                  <a:srgbClr val="000000"/>
                </a:solidFill>
                <a:effectLst/>
                <a:uLnTx/>
                <a:uFillTx/>
                <a:latin typeface="华文新魏" pitchFamily="2" charset="-122"/>
                <a:ea typeface="华文新魏" pitchFamily="2" charset="-122"/>
                <a:cs typeface="Arial" charset="0"/>
              </a:rPr>
              <a:t>所以游戏和录象是负相关的</a:t>
            </a:r>
          </a:p>
        </p:txBody>
      </p:sp>
      <p:sp>
        <p:nvSpPr>
          <p:cNvPr id="6" name="椭圆 5"/>
          <p:cNvSpPr/>
          <p:nvPr/>
        </p:nvSpPr>
        <p:spPr bwMode="auto">
          <a:xfrm>
            <a:off x="2971800" y="1219200"/>
            <a:ext cx="3657600" cy="1752600"/>
          </a:xfrm>
          <a:prstGeom prst="ellipse">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 name="椭圆 6"/>
          <p:cNvSpPr/>
          <p:nvPr/>
        </p:nvSpPr>
        <p:spPr bwMode="auto">
          <a:xfrm>
            <a:off x="4572000" y="1295400"/>
            <a:ext cx="3810000" cy="1752600"/>
          </a:xfrm>
          <a:prstGeom prst="ellipse">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8" name="TextBox 7"/>
          <p:cNvSpPr txBox="1"/>
          <p:nvPr/>
        </p:nvSpPr>
        <p:spPr>
          <a:xfrm>
            <a:off x="3276600" y="1676401"/>
            <a:ext cx="1066800"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游戏</a:t>
            </a:r>
            <a:endParaRPr kumimoji="0" lang="en-US" altLang="zh-CN"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6000</a:t>
            </a:r>
            <a:endParaRPr kumimoji="0" lang="zh-CN" altLang="en-US"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endParaRPr>
          </a:p>
        </p:txBody>
      </p:sp>
      <p:sp>
        <p:nvSpPr>
          <p:cNvPr id="9" name="TextBox 8"/>
          <p:cNvSpPr txBox="1"/>
          <p:nvPr/>
        </p:nvSpPr>
        <p:spPr>
          <a:xfrm>
            <a:off x="6705600" y="1676401"/>
            <a:ext cx="1066800"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录像</a:t>
            </a:r>
            <a:r>
              <a:rPr kumimoji="0" lang="en-US" altLang="zh-CN"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8000</a:t>
            </a:r>
            <a:endParaRPr kumimoji="0" lang="zh-CN" altLang="en-US"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endParaRPr>
          </a:p>
        </p:txBody>
      </p:sp>
      <p:sp>
        <p:nvSpPr>
          <p:cNvPr id="11" name="TextBox 10"/>
          <p:cNvSpPr txBox="1"/>
          <p:nvPr/>
        </p:nvSpPr>
        <p:spPr>
          <a:xfrm>
            <a:off x="5105400" y="1905002"/>
            <a:ext cx="1066800"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4000</a:t>
            </a:r>
            <a:endParaRPr kumimoji="0" lang="zh-CN" altLang="en-US" sz="24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endParaRPr>
          </a:p>
        </p:txBody>
      </p:sp>
      <p:graphicFrame>
        <p:nvGraphicFramePr>
          <p:cNvPr id="13" name="Group 4"/>
          <p:cNvGraphicFramePr>
            <a:graphicFrameLocks noGrp="1"/>
          </p:cNvGraphicFramePr>
          <p:nvPr>
            <p:extLst/>
          </p:nvPr>
        </p:nvGraphicFramePr>
        <p:xfrm>
          <a:off x="2819401" y="5499100"/>
          <a:ext cx="6857999" cy="901700"/>
        </p:xfrm>
        <a:graphic>
          <a:graphicData uri="http://schemas.openxmlformats.org/drawingml/2006/table">
            <a:tbl>
              <a:tblPr/>
              <a:tblGrid>
                <a:gridCol w="1769806">
                  <a:extLst>
                    <a:ext uri="{9D8B030D-6E8A-4147-A177-3AD203B41FA5}">
                      <a16:colId xmlns:a16="http://schemas.microsoft.com/office/drawing/2014/main" val="20000"/>
                    </a:ext>
                  </a:extLst>
                </a:gridCol>
                <a:gridCol w="1769806">
                  <a:extLst>
                    <a:ext uri="{9D8B030D-6E8A-4147-A177-3AD203B41FA5}">
                      <a16:colId xmlns:a16="http://schemas.microsoft.com/office/drawing/2014/main" val="20001"/>
                    </a:ext>
                  </a:extLst>
                </a:gridCol>
                <a:gridCol w="3318387">
                  <a:extLst>
                    <a:ext uri="{9D8B030D-6E8A-4147-A177-3AD203B41FA5}">
                      <a16:colId xmlns:a16="http://schemas.microsoft.com/office/drawing/2014/main" val="20002"/>
                    </a:ext>
                  </a:extLst>
                </a:gridCol>
              </a:tblGrid>
              <a:tr h="457200">
                <a:tc rowSpan="2">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err="1" smtClean="0">
                          <a:ln>
                            <a:noFill/>
                          </a:ln>
                          <a:solidFill>
                            <a:schemeClr val="accent1"/>
                          </a:solidFill>
                          <a:effectLst>
                            <a:outerShdw blurRad="38100" dist="38100" dir="2700000" algn="tl">
                              <a:srgbClr val="C0C0C0"/>
                            </a:outerShdw>
                          </a:effectLst>
                          <a:latin typeface="Tahoma" pitchFamily="34" charset="0"/>
                          <a:ea typeface="隶书" pitchFamily="49" charset="-122"/>
                        </a:rPr>
                        <a:t>coor</a:t>
                      </a:r>
                      <a:r>
                        <a:rPr kumimoji="1" lang="en-US" altLang="zh-CN" sz="2000" b="1" i="0" u="none" strike="noStrike" cap="none" normalizeH="0" baseline="-18000" dirty="0" err="1" smtClean="0">
                          <a:ln>
                            <a:noFill/>
                          </a:ln>
                          <a:solidFill>
                            <a:schemeClr val="accent1"/>
                          </a:solidFill>
                          <a:effectLst>
                            <a:outerShdw blurRad="38100" dist="38100" dir="2700000" algn="tl">
                              <a:srgbClr val="C0C0C0"/>
                            </a:outerShdw>
                          </a:effectLst>
                          <a:latin typeface="Tahoma" pitchFamily="34" charset="0"/>
                          <a:ea typeface="隶书" pitchFamily="49" charset="-122"/>
                        </a:rPr>
                        <a:t>A,B</a:t>
                      </a:r>
                      <a:r>
                        <a:rPr kumimoji="1" lang="en-US" altLang="zh-CN" sz="2000" b="1" i="0" u="none" strike="noStrike" cap="none" normalizeH="0" baseline="-18000" dirty="0" smtClean="0">
                          <a:ln>
                            <a:noFill/>
                          </a:ln>
                          <a:solidFill>
                            <a:schemeClr val="accent1"/>
                          </a:solidFill>
                          <a:effectLst>
                            <a:outerShdw blurRad="38100" dist="38100" dir="2700000" algn="tl">
                              <a:srgbClr val="C0C0C0"/>
                            </a:outerShdw>
                          </a:effectLst>
                          <a:latin typeface="Tahoma" pitchFamily="34" charset="0"/>
                          <a:ea typeface="隶书" pitchFamily="49" charset="-122"/>
                        </a:rPr>
                        <a:t> </a:t>
                      </a:r>
                      <a:r>
                        <a:rPr kumimoji="1" lang="en-US" altLang="zh-CN" sz="2400" b="1" i="0" u="none" strike="noStrike" cap="none" normalizeH="0" baseline="0" dirty="0" smtClean="0">
                          <a:ln>
                            <a:noFill/>
                          </a:ln>
                          <a:solidFill>
                            <a:schemeClr val="accent1"/>
                          </a:solidFill>
                          <a:effectLst>
                            <a:outerShdw blurRad="38100" dist="38100" dir="2700000" algn="tl">
                              <a:srgbClr val="C0C0C0"/>
                            </a:outerShdw>
                          </a:effectLst>
                          <a:latin typeface="Tahoma" pitchFamily="34" charset="0"/>
                          <a:ea typeface="隶书" pitchFamily="49" charset="-122"/>
                        </a:rPr>
                        <a:t>=</a:t>
                      </a:r>
                    </a:p>
                  </a:txBody>
                  <a:tcPr anchor="ctr" anchorCtr="1" horzOverflow="overflow">
                    <a:lnL cap="flat">
                      <a:noFill/>
                    </a:lnL>
                    <a:lnR>
                      <a:noFill/>
                    </a:lnR>
                    <a:lnT cap="flat">
                      <a:noFill/>
                    </a:lnT>
                    <a:lnB cap="flat">
                      <a:noFill/>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smtClean="0">
                          <a:ln>
                            <a:noFill/>
                          </a:ln>
                          <a:solidFill>
                            <a:schemeClr val="accent1"/>
                          </a:solidFill>
                          <a:effectLst>
                            <a:outerShdw blurRad="38100" dist="38100" dir="2700000" algn="tl">
                              <a:srgbClr val="C0C0C0"/>
                            </a:outerShdw>
                          </a:effectLst>
                          <a:latin typeface="Tahoma" pitchFamily="34" charset="0"/>
                          <a:ea typeface="隶书" pitchFamily="49" charset="-122"/>
                        </a:rPr>
                        <a:t>P(A</a:t>
                      </a:r>
                      <a:r>
                        <a:rPr kumimoji="1" lang="en-US" altLang="zh-CN" sz="2000" b="1" i="0" u="none" strike="noStrike" cap="none" normalizeH="0" baseline="0" dirty="0" smtClean="0">
                          <a:ln>
                            <a:noFill/>
                          </a:ln>
                          <a:solidFill>
                            <a:schemeClr val="accent1"/>
                          </a:solidFill>
                          <a:effectLst>
                            <a:outerShdw blurRad="38100" dist="38100" dir="2700000" algn="tl">
                              <a:srgbClr val="C0C0C0"/>
                            </a:outerShdw>
                          </a:effectLst>
                          <a:latin typeface="Tahoma" pitchFamily="34" charset="0"/>
                          <a:ea typeface="隶书" pitchFamily="49" charset="-122"/>
                          <a:sym typeface="Symbol" pitchFamily="18" charset="2"/>
                        </a:rPr>
                        <a:t></a:t>
                      </a:r>
                      <a:r>
                        <a:rPr kumimoji="1" lang="en-US" altLang="zh-CN" sz="2000" b="1" i="0" u="none" strike="noStrike" cap="none" normalizeH="0" baseline="0" dirty="0" smtClean="0">
                          <a:ln>
                            <a:noFill/>
                          </a:ln>
                          <a:solidFill>
                            <a:schemeClr val="accent1"/>
                          </a:solidFill>
                          <a:effectLst>
                            <a:outerShdw blurRad="38100" dist="38100" dir="2700000" algn="tl">
                              <a:srgbClr val="C0C0C0"/>
                            </a:outerShdw>
                          </a:effectLst>
                          <a:latin typeface="Tahoma" pitchFamily="34" charset="0"/>
                          <a:ea typeface="隶书" pitchFamily="49" charset="-122"/>
                        </a:rPr>
                        <a:t>B)</a:t>
                      </a:r>
                    </a:p>
                  </a:txBody>
                  <a:tcPr horzOverflow="overflow">
                    <a:lnL>
                      <a:noFill/>
                    </a:lnL>
                    <a:lnR>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smtClean="0">
                          <a:ln>
                            <a:noFill/>
                          </a:ln>
                          <a:solidFill>
                            <a:schemeClr val="accent1"/>
                          </a:solidFill>
                          <a:effectLst>
                            <a:outerShdw blurRad="38100" dist="38100" dir="2700000" algn="tl">
                              <a:srgbClr val="C0C0C0"/>
                            </a:outerShdw>
                          </a:effectLst>
                          <a:latin typeface="Tahoma" pitchFamily="34" charset="0"/>
                          <a:ea typeface="隶书" pitchFamily="49" charset="-122"/>
                        </a:rPr>
                        <a:t>=0.4/(0.8*0.6)=0.83</a:t>
                      </a:r>
                      <a:endParaRPr kumimoji="1" lang="zh-CN" altLang="zh-CN" sz="2000" b="1" i="0" u="none" strike="noStrike" cap="none" normalizeH="0" baseline="0" dirty="0" smtClean="0">
                        <a:ln>
                          <a:noFill/>
                        </a:ln>
                        <a:solidFill>
                          <a:schemeClr val="accent1"/>
                        </a:solidFill>
                        <a:effectLst>
                          <a:outerShdw blurRad="38100" dist="38100" dir="2700000" algn="tl">
                            <a:srgbClr val="C0C0C0"/>
                          </a:outerShdw>
                        </a:effectLst>
                        <a:latin typeface="Tahoma" pitchFamily="34" charset="0"/>
                        <a:ea typeface="隶书" pitchFamily="49" charset="-122"/>
                      </a:endParaRPr>
                    </a:p>
                  </a:txBody>
                  <a:tcPr anchor="ctr" anchorCtr="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444500">
                <a:tc vMerge="1">
                  <a:txBody>
                    <a:bodyPr/>
                    <a:lstStyle/>
                    <a:p>
                      <a:endParaRPr lang="zh-CN" altLang="en-US"/>
                    </a:p>
                  </a:txBody>
                  <a:tcPr/>
                </a:tc>
                <a:tc>
                  <a:txBody>
                    <a:bodyPr/>
                    <a:lstStyle>
                      <a:defPPr>
                        <a:defRPr lang="zh-CN"/>
                      </a:defPPr>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smtClean="0">
                          <a:ln>
                            <a:noFill/>
                          </a:ln>
                          <a:solidFill>
                            <a:schemeClr val="accent1"/>
                          </a:solidFill>
                          <a:effectLst>
                            <a:outerShdw blurRad="38100" dist="38100" dir="2700000" algn="tl">
                              <a:srgbClr val="C0C0C0"/>
                            </a:outerShdw>
                          </a:effectLst>
                          <a:latin typeface="Tahoma" pitchFamily="34" charset="0"/>
                          <a:ea typeface="隶书" pitchFamily="49" charset="-122"/>
                        </a:rPr>
                        <a:t>P(A)P(B)</a:t>
                      </a:r>
                    </a:p>
                  </a:txBody>
                  <a:tcPr horzOverflow="overflow">
                    <a:lnL>
                      <a:noFill/>
                    </a:lnL>
                    <a:lnR>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8484114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关联分析</a:t>
            </a:r>
          </a:p>
        </p:txBody>
      </p:sp>
      <p:graphicFrame>
        <p:nvGraphicFramePr>
          <p:cNvPr id="9" name="表格 8"/>
          <p:cNvGraphicFramePr>
            <a:graphicFrameLocks noGrp="1"/>
          </p:cNvGraphicFramePr>
          <p:nvPr/>
        </p:nvGraphicFramePr>
        <p:xfrm>
          <a:off x="2952750" y="1219201"/>
          <a:ext cx="6096000" cy="3000395"/>
        </p:xfrm>
        <a:graphic>
          <a:graphicData uri="http://schemas.openxmlformats.org/drawingml/2006/table">
            <a:tbl>
              <a:tblPr firstRow="1" bandRow="1"/>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00079">
                <a:tc rowSpan="2">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zh-CN" altLang="en-US" sz="2400" dirty="0" smtClean="0"/>
                        <a:t>买</a:t>
                      </a:r>
                      <a:r>
                        <a:rPr lang="en-US" altLang="zh-CN" sz="2400" dirty="0" smtClean="0"/>
                        <a:t>HDTV</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gridSpan="2">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zh-CN" altLang="en-US" sz="2400" dirty="0" smtClean="0"/>
                        <a:t>买健身器</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hMerge="1">
                  <a:txBody>
                    <a:bodyPr/>
                    <a:lstStyle/>
                    <a:p>
                      <a:pPr algn="ctr"/>
                      <a:endParaRPr lang="zh-CN" altLang="en-US" dirty="0"/>
                    </a:p>
                  </a:txBody>
                  <a:tcPr anchor="ctr"/>
                </a:tc>
                <a:tc rowSpan="2">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extLst>
                  <a:ext uri="{0D108BD9-81ED-4DB2-BD59-A6C34878D82A}">
                    <a16:rowId xmlns:a16="http://schemas.microsoft.com/office/drawing/2014/main" val="10000"/>
                  </a:ext>
                </a:extLst>
              </a:tr>
              <a:tr h="600079">
                <a:tc vMerge="1">
                  <a:txBody>
                    <a:bodyPr/>
                    <a:lstStyle/>
                    <a:p>
                      <a:pPr algn="ctr"/>
                      <a:endParaRPr lang="zh-CN" altLang="en-US" dirty="0"/>
                    </a:p>
                  </a:txBody>
                  <a:tcPr anchor="ct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是</a:t>
                      </a:r>
                      <a:endParaRPr lang="zh-CN" altLang="en-US" sz="2400" dirty="0"/>
                    </a:p>
                  </a:txBody>
                  <a:tcPr anchor="ctr">
                    <a:lnL w="381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否</a:t>
                      </a:r>
                      <a:endParaRPr lang="zh-CN" altLang="en-US" sz="2400" dirty="0"/>
                    </a:p>
                  </a:txBody>
                  <a:tcPr anchor="ctr">
                    <a:lnL w="12700" cmpd="sng">
                      <a:solidFill>
                        <a:srgbClr val="FFFFFF"/>
                      </a:solidFill>
                    </a:lnL>
                    <a:lnR w="381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vMerge="1">
                  <a:txBody>
                    <a:bodyPr/>
                    <a:lstStyle/>
                    <a:p>
                      <a:pPr algn="ctr"/>
                      <a:endParaRPr lang="zh-CN" altLang="en-US" dirty="0"/>
                    </a:p>
                  </a:txBody>
                  <a:tcPr anchor="ctr"/>
                </a:tc>
                <a:extLst>
                  <a:ext uri="{0D108BD9-81ED-4DB2-BD59-A6C34878D82A}">
                    <a16:rowId xmlns:a16="http://schemas.microsoft.com/office/drawing/2014/main" val="10001"/>
                  </a:ext>
                </a:extLst>
              </a:tr>
              <a:tr h="600079">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是</a:t>
                      </a:r>
                      <a:endParaRPr lang="en-US" altLang="zh-CN" sz="2400" dirty="0" smtClean="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99</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81</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180</a:t>
                      </a:r>
                      <a:endParaRPr lang="zh-CN" altLang="en-US" sz="24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2"/>
                  </a:ext>
                </a:extLst>
              </a:tr>
              <a:tr h="600079">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否</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54</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66</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120</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3"/>
                  </a:ext>
                </a:extLst>
              </a:tr>
              <a:tr h="600079">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endParaRPr lang="zh-CN" altLang="en-US" sz="240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153</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147</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300</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4"/>
                  </a:ext>
                </a:extLst>
              </a:tr>
            </a:tbl>
          </a:graphicData>
        </a:graphic>
      </p:graphicFrame>
      <p:sp>
        <p:nvSpPr>
          <p:cNvPr id="11" name="TextBox 6"/>
          <p:cNvSpPr txBox="1">
            <a:spLocks noChangeArrowheads="1"/>
          </p:cNvSpPr>
          <p:nvPr/>
        </p:nvSpPr>
        <p:spPr bwMode="auto">
          <a:xfrm>
            <a:off x="1595439" y="4622801"/>
            <a:ext cx="9001125" cy="523875"/>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a:t>
            </a:r>
            <a:r>
              <a:rPr kumimoji="0" lang="zh-CN" altLang="en-US"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买</a:t>
            </a:r>
            <a:r>
              <a:rPr kumimoji="0" lang="en-US" altLang="zh-CN"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HDTV</a:t>
            </a:r>
            <a:r>
              <a:rPr kumimoji="0" lang="zh-CN" altLang="en-US"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＝是 → 买健身器＝是</a:t>
            </a:r>
            <a:r>
              <a:rPr kumimoji="0" lang="en-US" altLang="zh-CN"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a:t>
            </a:r>
            <a:r>
              <a:rPr kumimoji="0" lang="zh-CN" altLang="en-US"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 的置信度</a:t>
            </a:r>
            <a:r>
              <a:rPr kumimoji="0" lang="en-US" altLang="zh-CN"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99/180</a:t>
            </a:r>
            <a:r>
              <a:rPr kumimoji="0" lang="zh-CN" altLang="en-US"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a:t>
            </a:r>
            <a:r>
              <a:rPr kumimoji="0" lang="en-US" altLang="zh-CN"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55%</a:t>
            </a:r>
            <a:endParaRPr kumimoji="0" lang="zh-CN" altLang="en-US" sz="28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endParaRPr>
          </a:p>
        </p:txBody>
      </p:sp>
      <p:sp>
        <p:nvSpPr>
          <p:cNvPr id="12" name="TextBox 7"/>
          <p:cNvSpPr txBox="1">
            <a:spLocks noChangeArrowheads="1"/>
          </p:cNvSpPr>
          <p:nvPr/>
        </p:nvSpPr>
        <p:spPr bwMode="auto">
          <a:xfrm>
            <a:off x="1595439" y="5434014"/>
            <a:ext cx="9001125" cy="523875"/>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zh-CN" altLang="en-US"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买</a:t>
            </a:r>
            <a:r>
              <a:rPr kumimoji="0" lang="en-US" altLang="zh-CN"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HDTV</a:t>
            </a:r>
            <a:r>
              <a:rPr kumimoji="0" lang="zh-CN" altLang="en-US"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＝否 → 买健身器＝是</a:t>
            </a:r>
            <a:r>
              <a:rPr kumimoji="0" lang="en-US" altLang="zh-CN"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zh-CN" altLang="en-US"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 的置信度</a:t>
            </a:r>
            <a:r>
              <a:rPr kumimoji="0" lang="en-US" altLang="zh-CN"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54/120</a:t>
            </a:r>
            <a:r>
              <a:rPr kumimoji="0" lang="zh-CN" altLang="en-US"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en-US" altLang="zh-CN"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45%</a:t>
            </a:r>
            <a:endParaRPr kumimoji="0" lang="zh-CN" altLang="en-US" sz="28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endParaRPr>
          </a:p>
        </p:txBody>
      </p:sp>
    </p:spTree>
    <p:extLst>
      <p:ext uri="{BB962C8B-B14F-4D97-AF65-F5344CB8AC3E}">
        <p14:creationId xmlns:p14="http://schemas.microsoft.com/office/powerpoint/2010/main" val="110978501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关联分析</a:t>
            </a:r>
          </a:p>
        </p:txBody>
      </p:sp>
      <p:graphicFrame>
        <p:nvGraphicFramePr>
          <p:cNvPr id="16" name="表格 15"/>
          <p:cNvGraphicFramePr>
            <a:graphicFrameLocks noGrp="1"/>
          </p:cNvGraphicFramePr>
          <p:nvPr/>
        </p:nvGraphicFramePr>
        <p:xfrm>
          <a:off x="2452688" y="1143000"/>
          <a:ext cx="6774182" cy="2743200"/>
        </p:xfrm>
        <a:graphic>
          <a:graphicData uri="http://schemas.openxmlformats.org/drawingml/2006/table">
            <a:tbl>
              <a:tblPr firstRow="1" bandRow="1"/>
              <a:tblGrid>
                <a:gridCol w="1497330">
                  <a:extLst>
                    <a:ext uri="{9D8B030D-6E8A-4147-A177-3AD203B41FA5}">
                      <a16:colId xmlns:a16="http://schemas.microsoft.com/office/drawing/2014/main" val="20000"/>
                    </a:ext>
                  </a:extLst>
                </a:gridCol>
                <a:gridCol w="1319213">
                  <a:extLst>
                    <a:ext uri="{9D8B030D-6E8A-4147-A177-3AD203B41FA5}">
                      <a16:colId xmlns:a16="http://schemas.microsoft.com/office/drawing/2014/main" val="20001"/>
                    </a:ext>
                  </a:extLst>
                </a:gridCol>
                <a:gridCol w="1319213">
                  <a:extLst>
                    <a:ext uri="{9D8B030D-6E8A-4147-A177-3AD203B41FA5}">
                      <a16:colId xmlns:a16="http://schemas.microsoft.com/office/drawing/2014/main" val="20002"/>
                    </a:ext>
                  </a:extLst>
                </a:gridCol>
                <a:gridCol w="1319213">
                  <a:extLst>
                    <a:ext uri="{9D8B030D-6E8A-4147-A177-3AD203B41FA5}">
                      <a16:colId xmlns:a16="http://schemas.microsoft.com/office/drawing/2014/main" val="20003"/>
                    </a:ext>
                  </a:extLst>
                </a:gridCol>
                <a:gridCol w="1319213">
                  <a:extLst>
                    <a:ext uri="{9D8B030D-6E8A-4147-A177-3AD203B41FA5}">
                      <a16:colId xmlns:a16="http://schemas.microsoft.com/office/drawing/2014/main" val="20004"/>
                    </a:ext>
                  </a:extLst>
                </a:gridCol>
              </a:tblGrid>
              <a:tr h="421484">
                <a:tc rowSpan="2">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zh-CN" altLang="en-US" sz="2400" dirty="0" smtClean="0"/>
                        <a:t>顾客组</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rowSpan="2">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zh-CN" altLang="en-US" sz="2400" dirty="0" smtClean="0"/>
                        <a:t>买</a:t>
                      </a:r>
                      <a:r>
                        <a:rPr lang="en-US" altLang="zh-CN" sz="2400" dirty="0" smtClean="0"/>
                        <a:t>HDTV</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gridSpan="2">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zh-CN" altLang="en-US" sz="2400" dirty="0" smtClean="0"/>
                        <a:t>买健身器</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hMerge="1">
                  <a:txBody>
                    <a:bodyPr/>
                    <a:lstStyle/>
                    <a:p>
                      <a:pPr algn="ctr"/>
                      <a:endParaRPr lang="zh-CN" altLang="en-US" dirty="0"/>
                    </a:p>
                  </a:txBody>
                  <a:tcPr anchor="ctr"/>
                </a:tc>
                <a:tc rowSpan="2">
                  <a:txBody>
                    <a:bodyPr/>
                    <a:lstStyle>
                      <a:defPPr>
                        <a:defRPr lang="zh-CN"/>
                      </a:defPPr>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extLst>
                  <a:ext uri="{0D108BD9-81ED-4DB2-BD59-A6C34878D82A}">
                    <a16:rowId xmlns:a16="http://schemas.microsoft.com/office/drawing/2014/main" val="10000"/>
                  </a:ext>
                </a:extLst>
              </a:tr>
              <a:tr h="421484">
                <a:tc vMerge="1">
                  <a:txBody>
                    <a:bodyPr/>
                    <a:lstStyle/>
                    <a:p>
                      <a:endParaRPr lang="zh-CN" altLang="en-US"/>
                    </a:p>
                  </a:txBody>
                  <a:tcPr/>
                </a:tc>
                <a:tc vMerge="1">
                  <a:txBody>
                    <a:bodyPr/>
                    <a:lstStyle/>
                    <a:p>
                      <a:pPr algn="ctr"/>
                      <a:endParaRPr lang="zh-CN" altLang="en-US" dirty="0"/>
                    </a:p>
                  </a:txBody>
                  <a:tcPr anchor="ct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是</a:t>
                      </a:r>
                      <a:endParaRPr lang="zh-CN" altLang="en-US" sz="2400" dirty="0"/>
                    </a:p>
                  </a:txBody>
                  <a:tcPr anchor="ctr">
                    <a:lnL w="381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否</a:t>
                      </a:r>
                      <a:endParaRPr lang="zh-CN" altLang="en-US" sz="2400" dirty="0"/>
                    </a:p>
                  </a:txBody>
                  <a:tcPr anchor="ctr">
                    <a:lnL w="12700" cmpd="sng">
                      <a:solidFill>
                        <a:srgbClr val="FFFFFF"/>
                      </a:solidFill>
                    </a:lnL>
                    <a:lnR w="381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vMerge="1">
                  <a:txBody>
                    <a:bodyPr/>
                    <a:lstStyle/>
                    <a:p>
                      <a:pPr algn="ctr"/>
                      <a:endParaRPr lang="zh-CN" altLang="en-US" dirty="0"/>
                    </a:p>
                  </a:txBody>
                  <a:tcPr anchor="ctr"/>
                </a:tc>
                <a:extLst>
                  <a:ext uri="{0D108BD9-81ED-4DB2-BD59-A6C34878D82A}">
                    <a16:rowId xmlns:a16="http://schemas.microsoft.com/office/drawing/2014/main" val="10001"/>
                  </a:ext>
                </a:extLst>
              </a:tr>
              <a:tr h="421484">
                <a:tc rowSpan="2">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大学生</a:t>
                      </a:r>
                      <a:endParaRPr lang="en-US" altLang="zh-CN" sz="2400" dirty="0" smtClean="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是</a:t>
                      </a:r>
                      <a:endParaRPr lang="en-US" altLang="zh-CN" sz="2400" dirty="0" smtClean="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1</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9</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10</a:t>
                      </a:r>
                      <a:endParaRPr lang="zh-CN" altLang="en-US" sz="24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2"/>
                  </a:ext>
                </a:extLst>
              </a:tr>
              <a:tr h="421484">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p>
                  </a:txBody>
                  <a:tcPr anchor="ct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否</a:t>
                      </a:r>
                      <a:endParaRPr lang="en-US" altLang="zh-CN" sz="2400" dirty="0" smtClean="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4</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30</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34</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3"/>
                  </a:ext>
                </a:extLst>
              </a:tr>
              <a:tr h="421484">
                <a:tc rowSpan="2">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在职人员</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是</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98</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72</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170</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4"/>
                  </a:ext>
                </a:extLst>
              </a:tr>
              <a:tr h="421484">
                <a:tc vMerge="1">
                  <a:txBody>
                    <a:bodyPr/>
                    <a:lstStyle/>
                    <a:p>
                      <a:pPr algn="ctr"/>
                      <a:endParaRPr lang="zh-CN" altLang="en-US" sz="2400" dirty="0"/>
                    </a:p>
                  </a:txBody>
                  <a:tcPr anchor="ct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zh-CN" altLang="en-US" sz="2400" dirty="0" smtClean="0"/>
                        <a:t>否</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50</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36</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defPPr>
                        <a:defRPr lang="zh-CN"/>
                      </a:defPPr>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sz="2400" dirty="0" smtClean="0"/>
                        <a:t>86</a:t>
                      </a:r>
                      <a:endParaRPr lang="zh-CN" altLang="en-US" sz="2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5"/>
                  </a:ext>
                </a:extLst>
              </a:tr>
            </a:tbl>
          </a:graphicData>
        </a:graphic>
      </p:graphicFrame>
      <p:sp>
        <p:nvSpPr>
          <p:cNvPr id="17" name="TextBox 4"/>
          <p:cNvSpPr txBox="1">
            <a:spLocks noChangeArrowheads="1"/>
          </p:cNvSpPr>
          <p:nvPr/>
        </p:nvSpPr>
        <p:spPr bwMode="auto">
          <a:xfrm>
            <a:off x="2667001" y="4171950"/>
            <a:ext cx="7929563" cy="338554"/>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买</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HDTV</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＝是 → 买健身器＝是</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 的置信度</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1/10</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10%</a:t>
            </a:r>
            <a:endPar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endParaRPr>
          </a:p>
        </p:txBody>
      </p:sp>
      <p:sp>
        <p:nvSpPr>
          <p:cNvPr id="18" name="TextBox 5"/>
          <p:cNvSpPr txBox="1">
            <a:spLocks noChangeArrowheads="1"/>
          </p:cNvSpPr>
          <p:nvPr/>
        </p:nvSpPr>
        <p:spPr bwMode="auto">
          <a:xfrm>
            <a:off x="2667001" y="4672013"/>
            <a:ext cx="7929563" cy="338554"/>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买</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HDTV</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＝否 → 买健身器＝是</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 的置信度</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4/34</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11.8%</a:t>
            </a:r>
            <a:endPar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endParaRPr>
          </a:p>
        </p:txBody>
      </p:sp>
      <p:sp>
        <p:nvSpPr>
          <p:cNvPr id="19" name="TextBox 6"/>
          <p:cNvSpPr txBox="1">
            <a:spLocks noChangeArrowheads="1"/>
          </p:cNvSpPr>
          <p:nvPr/>
        </p:nvSpPr>
        <p:spPr bwMode="auto">
          <a:xfrm>
            <a:off x="2662238" y="5319712"/>
            <a:ext cx="7929563" cy="338554"/>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a:t>
            </a:r>
            <a:r>
              <a:rPr kumimoji="0" lang="zh-CN" altLang="en-US"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买</a:t>
            </a:r>
            <a:r>
              <a:rPr kumimoji="0" lang="en-US" altLang="zh-CN"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HDTV</a:t>
            </a:r>
            <a:r>
              <a:rPr kumimoji="0" lang="zh-CN" altLang="en-US"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＝是 → 买健身器＝是</a:t>
            </a:r>
            <a:r>
              <a:rPr kumimoji="0" lang="en-US" altLang="zh-CN"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a:t>
            </a:r>
            <a:r>
              <a:rPr kumimoji="0" lang="zh-CN" altLang="en-US"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 的置信度</a:t>
            </a:r>
            <a:r>
              <a:rPr kumimoji="0" lang="en-US" altLang="zh-CN"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98/170</a:t>
            </a:r>
            <a:r>
              <a:rPr kumimoji="0" lang="zh-CN" altLang="en-US"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a:t>
            </a:r>
            <a:r>
              <a:rPr kumimoji="0" lang="en-US" altLang="zh-CN"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rPr>
              <a:t>57.7%</a:t>
            </a:r>
            <a:endParaRPr kumimoji="0" lang="zh-CN" altLang="en-US" sz="1600" b="1" i="0" u="none" strike="noStrike" kern="1200" cap="none" spc="0" normalizeH="0" baseline="0" noProof="0" dirty="0">
              <a:ln>
                <a:noFill/>
              </a:ln>
              <a:solidFill>
                <a:srgbClr val="800080"/>
              </a:solidFill>
              <a:effectLst/>
              <a:uLnTx/>
              <a:uFillTx/>
              <a:latin typeface="华文新魏" pitchFamily="2" charset="-122"/>
              <a:ea typeface="华文新魏" pitchFamily="2" charset="-122"/>
              <a:cs typeface="Arial" charset="0"/>
            </a:endParaRPr>
          </a:p>
        </p:txBody>
      </p:sp>
      <p:sp>
        <p:nvSpPr>
          <p:cNvPr id="20" name="TextBox 7"/>
          <p:cNvSpPr txBox="1">
            <a:spLocks noChangeArrowheads="1"/>
          </p:cNvSpPr>
          <p:nvPr/>
        </p:nvSpPr>
        <p:spPr bwMode="auto">
          <a:xfrm>
            <a:off x="2662238" y="5819775"/>
            <a:ext cx="7929563" cy="338554"/>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买</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HDTV</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＝否 → 买健身器＝是</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 的置信度</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50/86</a:t>
            </a: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a:t>
            </a:r>
            <a:r>
              <a:rPr kumimoji="0" lang="en-US" altLang="zh-CN"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58.1%</a:t>
            </a:r>
            <a:endPar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endParaRPr>
          </a:p>
        </p:txBody>
      </p:sp>
      <p:sp>
        <p:nvSpPr>
          <p:cNvPr id="21" name="TextBox 9"/>
          <p:cNvSpPr txBox="1">
            <a:spLocks noChangeArrowheads="1"/>
          </p:cNvSpPr>
          <p:nvPr/>
        </p:nvSpPr>
        <p:spPr bwMode="auto">
          <a:xfrm>
            <a:off x="2236114" y="4100513"/>
            <a:ext cx="430887" cy="1071562"/>
          </a:xfrm>
          <a:prstGeom prst="rect">
            <a:avLst/>
          </a:prstGeom>
          <a:noFill/>
          <a:ln w="9525">
            <a:noFill/>
            <a:miter lim="800000"/>
            <a:headEnd/>
            <a:tailEnd/>
          </a:ln>
        </p:spPr>
        <p:txBody>
          <a:bodyPr vert="eaVe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大学生</a:t>
            </a:r>
          </a:p>
        </p:txBody>
      </p:sp>
      <p:sp>
        <p:nvSpPr>
          <p:cNvPr id="22" name="TextBox 10"/>
          <p:cNvSpPr txBox="1">
            <a:spLocks noChangeArrowheads="1"/>
          </p:cNvSpPr>
          <p:nvPr/>
        </p:nvSpPr>
        <p:spPr bwMode="auto">
          <a:xfrm>
            <a:off x="2231351" y="5105400"/>
            <a:ext cx="430887" cy="1357312"/>
          </a:xfrm>
          <a:prstGeom prst="rect">
            <a:avLst/>
          </a:prstGeom>
          <a:noFill/>
          <a:ln w="9525">
            <a:noFill/>
            <a:miter lim="800000"/>
            <a:headEnd/>
            <a:tailEnd/>
          </a:ln>
        </p:spPr>
        <p:txBody>
          <a:bodyPr vert="eaVe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800080"/>
                </a:solidFill>
                <a:effectLst/>
                <a:uLnTx/>
                <a:uFillTx/>
                <a:latin typeface="华文新魏" pitchFamily="2" charset="-122"/>
                <a:ea typeface="华文新魏" pitchFamily="2" charset="-122"/>
                <a:cs typeface="Arial" charset="0"/>
              </a:rPr>
              <a:t>在职人员</a:t>
            </a:r>
          </a:p>
        </p:txBody>
      </p:sp>
      <p:sp>
        <p:nvSpPr>
          <p:cNvPr id="24" name="矩形 23"/>
          <p:cNvSpPr/>
          <p:nvPr/>
        </p:nvSpPr>
        <p:spPr>
          <a:xfrm>
            <a:off x="7750215" y="4473714"/>
            <a:ext cx="2789545"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隶书" pitchFamily="49" charset="-122"/>
                <a:ea typeface="隶书" pitchFamily="49" charset="-122"/>
                <a:cs typeface="Arial" charset="0"/>
              </a:rPr>
              <a:t>辛普森悖论</a:t>
            </a:r>
          </a:p>
        </p:txBody>
      </p:sp>
    </p:spTree>
    <p:extLst>
      <p:ext uri="{BB962C8B-B14F-4D97-AF65-F5344CB8AC3E}">
        <p14:creationId xmlns:p14="http://schemas.microsoft.com/office/powerpoint/2010/main" val="29947550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发现序列模式</a:t>
            </a:r>
          </a:p>
          <a:p>
            <a:pPr lvl="1"/>
            <a:r>
              <a:rPr lang="zh-CN" altLang="en-US" dirty="0" smtClean="0"/>
              <a:t>分析数据间的前后（因果）关系</a:t>
            </a:r>
            <a:endParaRPr lang="en-US" altLang="zh-CN" dirty="0" smtClean="0"/>
          </a:p>
          <a:p>
            <a:pPr lvl="1">
              <a:lnSpc>
                <a:spcPct val="110000"/>
              </a:lnSpc>
              <a:defRPr/>
            </a:pPr>
            <a:r>
              <a:rPr lang="zh-CN" altLang="en-US" dirty="0" smtClean="0"/>
              <a:t>顾客在不同时间购买的商品间的前后（因果）关系</a:t>
            </a:r>
          </a:p>
          <a:p>
            <a:pPr lvl="1"/>
            <a:endParaRPr lang="zh-CN" altLang="en-US" dirty="0"/>
          </a:p>
        </p:txBody>
      </p:sp>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6000" b="0"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mn-cs"/>
              </a:rPr>
              <a:t>序列关联分析</a:t>
            </a:r>
          </a:p>
        </p:txBody>
      </p:sp>
      <p:graphicFrame>
        <p:nvGraphicFramePr>
          <p:cNvPr id="855042" name="Object 2"/>
          <p:cNvGraphicFramePr>
            <a:graphicFrameLocks noChangeAspect="1"/>
          </p:cNvGraphicFramePr>
          <p:nvPr/>
        </p:nvGraphicFramePr>
        <p:xfrm>
          <a:off x="6781800" y="3048000"/>
          <a:ext cx="3581400" cy="2525712"/>
        </p:xfrm>
        <a:graphic>
          <a:graphicData uri="http://schemas.openxmlformats.org/presentationml/2006/ole">
            <mc:AlternateContent xmlns:mc="http://schemas.openxmlformats.org/markup-compatibility/2006">
              <mc:Choice xmlns:v="urn:schemas-microsoft-com:vml" Requires="v">
                <p:oleObj spid="_x0000_s7170" name="Document" r:id="rId3" imgW="3790849" imgH="2181157" progId="Word.Document.8">
                  <p:embed/>
                </p:oleObj>
              </mc:Choice>
              <mc:Fallback>
                <p:oleObj name="Document" r:id="rId3" imgW="3790849" imgH="2181157" progId="Word.Document.8">
                  <p:embed/>
                  <p:pic>
                    <p:nvPicPr>
                      <p:cNvPr id="8550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048000"/>
                        <a:ext cx="3581400" cy="252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5"/>
          <p:cNvGrpSpPr/>
          <p:nvPr/>
        </p:nvGrpSpPr>
        <p:grpSpPr>
          <a:xfrm>
            <a:off x="1676400" y="2968823"/>
            <a:ext cx="5105400" cy="826532"/>
            <a:chOff x="533400" y="2057400"/>
            <a:chExt cx="4260989" cy="826532"/>
          </a:xfrm>
        </p:grpSpPr>
        <p:sp>
          <p:nvSpPr>
            <p:cNvPr id="17" name="Text Box 5"/>
            <p:cNvSpPr txBox="1">
              <a:spLocks noChangeArrowheads="1"/>
            </p:cNvSpPr>
            <p:nvPr/>
          </p:nvSpPr>
          <p:spPr bwMode="auto">
            <a:xfrm>
              <a:off x="533400" y="2328446"/>
              <a:ext cx="1135722" cy="369332"/>
            </a:xfrm>
            <a:prstGeom prst="rect">
              <a:avLst/>
            </a:prstGeom>
            <a:noFill/>
            <a:ln w="9525">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支持度</a:t>
              </a:r>
              <a:r>
                <a:rPr kumimoji="1" lang="en-US" altLang="zh-CN"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S =</a:t>
              </a:r>
            </a:p>
          </p:txBody>
        </p:sp>
        <p:sp>
          <p:nvSpPr>
            <p:cNvPr id="18" name="Line 6"/>
            <p:cNvSpPr>
              <a:spLocks noChangeShapeType="1"/>
            </p:cNvSpPr>
            <p:nvPr/>
          </p:nvSpPr>
          <p:spPr bwMode="auto">
            <a:xfrm flipV="1">
              <a:off x="1600200" y="2514600"/>
              <a:ext cx="3137523" cy="0"/>
            </a:xfrm>
            <a:prstGeom prst="line">
              <a:avLst/>
            </a:prstGeom>
            <a:noFill/>
            <a:ln w="1905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FF0000"/>
                </a:solidFill>
                <a:effectLst/>
                <a:uLnTx/>
                <a:uFillTx/>
                <a:latin typeface="华文新魏" pitchFamily="2" charset="-122"/>
                <a:ea typeface="华文新魏" pitchFamily="2" charset="-122"/>
                <a:cs typeface="+mn-cs"/>
              </a:endParaRPr>
            </a:p>
          </p:txBody>
        </p:sp>
        <p:sp>
          <p:nvSpPr>
            <p:cNvPr id="19" name="Text Box 7"/>
            <p:cNvSpPr txBox="1">
              <a:spLocks noChangeArrowheads="1"/>
            </p:cNvSpPr>
            <p:nvPr/>
          </p:nvSpPr>
          <p:spPr bwMode="auto">
            <a:xfrm>
              <a:off x="1695934" y="2514600"/>
              <a:ext cx="3041789" cy="369332"/>
            </a:xfrm>
            <a:prstGeom prst="rect">
              <a:avLst/>
            </a:prstGeom>
            <a:noFill/>
            <a:ln w="9525">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总组数</a:t>
              </a:r>
            </a:p>
          </p:txBody>
        </p:sp>
        <p:sp>
          <p:nvSpPr>
            <p:cNvPr id="20" name="Text Box 8"/>
            <p:cNvSpPr txBox="1">
              <a:spLocks noChangeArrowheads="1"/>
            </p:cNvSpPr>
            <p:nvPr/>
          </p:nvSpPr>
          <p:spPr bwMode="auto">
            <a:xfrm>
              <a:off x="1600200" y="2057400"/>
              <a:ext cx="3194189" cy="369332"/>
            </a:xfrm>
            <a:prstGeom prst="rect">
              <a:avLst/>
            </a:prstGeom>
            <a:noFill/>
            <a:ln w="9525">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先购买商品</a:t>
              </a:r>
              <a:r>
                <a:rPr kumimoji="1" lang="en-US" altLang="zh-CN"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X</a:t>
              </a: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再购买商品</a:t>
              </a:r>
              <a:r>
                <a:rPr kumimoji="1" lang="en-US" altLang="zh-CN"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Y</a:t>
              </a: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的组数</a:t>
              </a:r>
            </a:p>
          </p:txBody>
        </p:sp>
      </p:grpSp>
      <p:grpSp>
        <p:nvGrpSpPr>
          <p:cNvPr id="5" name="组合 20"/>
          <p:cNvGrpSpPr/>
          <p:nvPr/>
        </p:nvGrpSpPr>
        <p:grpSpPr>
          <a:xfrm>
            <a:off x="1676400" y="4188023"/>
            <a:ext cx="5105400" cy="826532"/>
            <a:chOff x="533400" y="2057400"/>
            <a:chExt cx="4260989" cy="826532"/>
          </a:xfrm>
        </p:grpSpPr>
        <p:sp>
          <p:nvSpPr>
            <p:cNvPr id="22" name="Text Box 5"/>
            <p:cNvSpPr txBox="1">
              <a:spLocks noChangeArrowheads="1"/>
            </p:cNvSpPr>
            <p:nvPr/>
          </p:nvSpPr>
          <p:spPr bwMode="auto">
            <a:xfrm>
              <a:off x="533400" y="2328446"/>
              <a:ext cx="1135722" cy="369332"/>
            </a:xfrm>
            <a:prstGeom prst="rect">
              <a:avLst/>
            </a:prstGeom>
            <a:noFill/>
            <a:ln w="9525">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支持度</a:t>
              </a:r>
              <a:r>
                <a:rPr kumimoji="1" lang="en-US" altLang="zh-CN"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S =</a:t>
              </a:r>
            </a:p>
          </p:txBody>
        </p:sp>
        <p:sp>
          <p:nvSpPr>
            <p:cNvPr id="23" name="Line 6"/>
            <p:cNvSpPr>
              <a:spLocks noChangeShapeType="1"/>
            </p:cNvSpPr>
            <p:nvPr/>
          </p:nvSpPr>
          <p:spPr bwMode="auto">
            <a:xfrm flipV="1">
              <a:off x="1600200" y="2514600"/>
              <a:ext cx="3137523" cy="0"/>
            </a:xfrm>
            <a:prstGeom prst="line">
              <a:avLst/>
            </a:prstGeom>
            <a:noFill/>
            <a:ln w="1905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rgbClr val="FF0000"/>
                </a:solidFill>
                <a:effectLst/>
                <a:uLnTx/>
                <a:uFillTx/>
                <a:latin typeface="华文新魏" pitchFamily="2" charset="-122"/>
                <a:ea typeface="华文新魏" pitchFamily="2" charset="-122"/>
                <a:cs typeface="+mn-cs"/>
              </a:endParaRPr>
            </a:p>
          </p:txBody>
        </p:sp>
        <p:sp>
          <p:nvSpPr>
            <p:cNvPr id="24" name="Text Box 7"/>
            <p:cNvSpPr txBox="1">
              <a:spLocks noChangeArrowheads="1"/>
            </p:cNvSpPr>
            <p:nvPr/>
          </p:nvSpPr>
          <p:spPr bwMode="auto">
            <a:xfrm>
              <a:off x="1695934" y="2514600"/>
              <a:ext cx="3041789" cy="369332"/>
            </a:xfrm>
            <a:prstGeom prst="rect">
              <a:avLst/>
            </a:prstGeom>
            <a:noFill/>
            <a:ln w="9525">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先购买</a:t>
              </a:r>
              <a:r>
                <a:rPr kumimoji="1" lang="en-US" altLang="zh-CN"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X</a:t>
              </a: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的组数</a:t>
              </a:r>
            </a:p>
          </p:txBody>
        </p:sp>
        <p:sp>
          <p:nvSpPr>
            <p:cNvPr id="25" name="Text Box 8"/>
            <p:cNvSpPr txBox="1">
              <a:spLocks noChangeArrowheads="1"/>
            </p:cNvSpPr>
            <p:nvPr/>
          </p:nvSpPr>
          <p:spPr bwMode="auto">
            <a:xfrm>
              <a:off x="1600200" y="2057400"/>
              <a:ext cx="3194189" cy="369332"/>
            </a:xfrm>
            <a:prstGeom prst="rect">
              <a:avLst/>
            </a:prstGeom>
            <a:noFill/>
            <a:ln w="9525">
              <a:noFill/>
              <a:miter lim="800000"/>
              <a:headEnd/>
              <a:tailEnd/>
            </a:ln>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先购买商品</a:t>
              </a:r>
              <a:r>
                <a:rPr kumimoji="1" lang="en-US" altLang="zh-CN"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X</a:t>
              </a: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再购买商品</a:t>
              </a:r>
              <a:r>
                <a:rPr kumimoji="1" lang="en-US" altLang="zh-CN"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Y</a:t>
              </a:r>
              <a:r>
                <a:rPr kumimoji="1" lang="zh-CN" altLang="en-US" sz="1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华文新魏" pitchFamily="2" charset="-122"/>
                  <a:ea typeface="华文新魏" pitchFamily="2" charset="-122"/>
                  <a:cs typeface="+mn-cs"/>
                </a:rPr>
                <a:t>的组数</a:t>
              </a:r>
            </a:p>
          </p:txBody>
        </p:sp>
      </p:grpSp>
    </p:spTree>
    <p:extLst>
      <p:ext uri="{BB962C8B-B14F-4D97-AF65-F5344CB8AC3E}">
        <p14:creationId xmlns:p14="http://schemas.microsoft.com/office/powerpoint/2010/main" val="187126994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p:txBody>
          <a:bodyPr/>
          <a:lstStyle/>
          <a:p>
            <a:pPr algn="just" eaLnBrk="1" hangingPunct="1">
              <a:lnSpc>
                <a:spcPct val="120000"/>
              </a:lnSpc>
              <a:buFont typeface="Wingdings" pitchFamily="2" charset="2"/>
              <a:buNone/>
              <a:defRPr/>
            </a:pPr>
            <a:r>
              <a:rPr lang="en-US" altLang="zh-CN" dirty="0"/>
              <a:t>	</a:t>
            </a:r>
            <a:r>
              <a:rPr lang="zh-CN" altLang="en-US" dirty="0"/>
              <a:t>美国加州某个超市连锁店通过数据挖掘从记录着每天销售和顾客基本情况的数据库中发现</a:t>
            </a:r>
            <a:r>
              <a:rPr lang="en-US" altLang="zh-CN" dirty="0"/>
              <a:t>:</a:t>
            </a:r>
          </a:p>
          <a:p>
            <a:pPr algn="just" eaLnBrk="1" hangingPunct="1">
              <a:lnSpc>
                <a:spcPct val="120000"/>
              </a:lnSpc>
              <a:spcBef>
                <a:spcPct val="50000"/>
              </a:spcBef>
              <a:buFont typeface="Wingdings" pitchFamily="2" charset="2"/>
              <a:buNone/>
              <a:defRPr/>
            </a:pPr>
            <a:r>
              <a:rPr lang="en-US" altLang="zh-CN" dirty="0">
                <a:solidFill>
                  <a:srgbClr val="800080"/>
                </a:solidFill>
              </a:rPr>
              <a:t>	</a:t>
            </a:r>
            <a:r>
              <a:rPr lang="zh-CN" altLang="en-US" dirty="0">
                <a:solidFill>
                  <a:srgbClr val="800080"/>
                </a:solidFill>
              </a:rPr>
              <a:t>在下班后前来购买婴儿尿布的顾客多数是男性，他们往往也同时购买啤酒。</a:t>
            </a:r>
          </a:p>
          <a:p>
            <a:pPr algn="just" eaLnBrk="1" hangingPunct="1">
              <a:lnSpc>
                <a:spcPct val="120000"/>
              </a:lnSpc>
              <a:spcBef>
                <a:spcPct val="50000"/>
              </a:spcBef>
              <a:buFont typeface="Wingdings" pitchFamily="2" charset="2"/>
              <a:buNone/>
              <a:defRPr/>
            </a:pPr>
            <a:r>
              <a:rPr lang="zh-CN" altLang="en-US" dirty="0"/>
              <a:t>	于是这个连锁店经理当机立断地重新布置了货架，把啤酒类商品布置在婴儿尿布货架附近，并在二者之间放上土豆片之类的佐酒小食品，同时把男士们需要的日常生活用品也就近布置。这样一来，上述几种商品的销量几乎马上成倍增长。</a:t>
            </a:r>
            <a:endParaRPr lang="zh-CN" altLang="en-US" dirty="0" smtClean="0"/>
          </a:p>
        </p:txBody>
      </p:sp>
      <p:sp>
        <p:nvSpPr>
          <p:cNvPr id="4" name="矩形 3"/>
          <p:cNvSpPr/>
          <p:nvPr/>
        </p:nvSpPr>
        <p:spPr>
          <a:xfrm>
            <a:off x="2209800" y="-25063"/>
            <a:ext cx="7772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一个广为流传的例子</a:t>
            </a:r>
          </a:p>
        </p:txBody>
      </p:sp>
    </p:spTree>
    <p:extLst>
      <p:ext uri="{BB962C8B-B14F-4D97-AF65-F5344CB8AC3E}">
        <p14:creationId xmlns:p14="http://schemas.microsoft.com/office/powerpoint/2010/main" val="444826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6000" b="0"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mn-cs"/>
              </a:rPr>
              <a:t>序列关联分析</a:t>
            </a:r>
          </a:p>
        </p:txBody>
      </p:sp>
      <p:graphicFrame>
        <p:nvGraphicFramePr>
          <p:cNvPr id="859139" name="Object 3"/>
          <p:cNvGraphicFramePr>
            <a:graphicFrameLocks noChangeAspect="1"/>
          </p:cNvGraphicFramePr>
          <p:nvPr>
            <p:extLst/>
          </p:nvPr>
        </p:nvGraphicFramePr>
        <p:xfrm>
          <a:off x="1722438" y="990600"/>
          <a:ext cx="8640763" cy="4191000"/>
        </p:xfrm>
        <a:graphic>
          <a:graphicData uri="http://schemas.openxmlformats.org/presentationml/2006/ole">
            <mc:AlternateContent xmlns:mc="http://schemas.openxmlformats.org/markup-compatibility/2006">
              <mc:Choice xmlns:v="urn:schemas-microsoft-com:vml" Requires="v">
                <p:oleObj spid="_x0000_s8194" name="Photo Editor 照片" r:id="rId3" imgW="5687219" imgH="2219635" progId="">
                  <p:embed/>
                </p:oleObj>
              </mc:Choice>
              <mc:Fallback>
                <p:oleObj name="Photo Editor 照片" r:id="rId3" imgW="5687219" imgH="2219635" progId="">
                  <p:embed/>
                  <p:pic>
                    <p:nvPicPr>
                      <p:cNvPr id="8591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438" y="990600"/>
                        <a:ext cx="8640763"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nvPr>
        </p:nvGraphicFramePr>
        <p:xfrm>
          <a:off x="1654051" y="1828800"/>
          <a:ext cx="8676492" cy="3581400"/>
        </p:xfrm>
        <a:graphic>
          <a:graphicData uri="http://schemas.openxmlformats.org/presentationml/2006/ole">
            <mc:AlternateContent xmlns:mc="http://schemas.openxmlformats.org/markup-compatibility/2006">
              <mc:Choice xmlns:v="urn:schemas-microsoft-com:vml" Requires="v">
                <p:oleObj spid="_x0000_s8195" name="Photo Editor 照片" r:id="rId5" imgW="4525007" imgH="1533739" progId="">
                  <p:embed/>
                </p:oleObj>
              </mc:Choice>
              <mc:Fallback>
                <p:oleObj name="Photo Editor 照片" r:id="rId5" imgW="4525007" imgH="1533739" progId="">
                  <p:embed/>
                  <p:pic>
                    <p:nvPicPr>
                      <p:cNvPr id="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4051" y="1828800"/>
                        <a:ext cx="8676492" cy="3581400"/>
                      </a:xfrm>
                      <a:prstGeom prst="rect">
                        <a:avLst/>
                      </a:prstGeom>
                      <a:noFill/>
                    </p:spPr>
                  </p:pic>
                </p:oleObj>
              </mc:Fallback>
            </mc:AlternateContent>
          </a:graphicData>
        </a:graphic>
      </p:graphicFrame>
      <p:graphicFrame>
        <p:nvGraphicFramePr>
          <p:cNvPr id="6" name="Object 3"/>
          <p:cNvGraphicFramePr>
            <a:graphicFrameLocks noChangeAspect="1"/>
          </p:cNvGraphicFramePr>
          <p:nvPr>
            <p:extLst/>
          </p:nvPr>
        </p:nvGraphicFramePr>
        <p:xfrm>
          <a:off x="1715906" y="2571750"/>
          <a:ext cx="8726488" cy="3219451"/>
        </p:xfrm>
        <a:graphic>
          <a:graphicData uri="http://schemas.openxmlformats.org/presentationml/2006/ole">
            <mc:AlternateContent xmlns:mc="http://schemas.openxmlformats.org/markup-compatibility/2006">
              <mc:Choice xmlns:v="urn:schemas-microsoft-com:vml" Requires="v">
                <p:oleObj spid="_x0000_s8196" name="Photo Editor 照片" r:id="rId7" imgW="6830378" imgH="1666667" progId="">
                  <p:embed/>
                </p:oleObj>
              </mc:Choice>
              <mc:Fallback>
                <p:oleObj name="Photo Editor 照片" r:id="rId7" imgW="6830378" imgH="1666667" progId="">
                  <p:embed/>
                  <p:pic>
                    <p:nvPicPr>
                      <p:cNvPr id="6"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5906" y="2571750"/>
                        <a:ext cx="8726488" cy="32194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91143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59139"/>
                                        </p:tgtEl>
                                      </p:cBhvr>
                                    </p:animEffect>
                                    <p:set>
                                      <p:cBhvr>
                                        <p:cTn id="7" dur="1" fill="hold">
                                          <p:stCondLst>
                                            <p:cond delay="499"/>
                                          </p:stCondLst>
                                        </p:cTn>
                                        <p:tgtEl>
                                          <p:spTgt spid="859139"/>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xit" presetSubtype="0" fill="hold" nodeType="clickEffect">
                                  <p:stCondLst>
                                    <p:cond delay="0"/>
                                  </p:stCondLst>
                                  <p:childTnLst>
                                    <p:anim calcmode="lin" valueType="num">
                                      <p:cBhvr>
                                        <p:cTn id="16" dur="1000"/>
                                        <p:tgtEl>
                                          <p:spTgt spid="5"/>
                                        </p:tgtEl>
                                        <p:attrNameLst>
                                          <p:attrName>ppt_w</p:attrName>
                                        </p:attrNameLst>
                                      </p:cBhvr>
                                      <p:tavLst>
                                        <p:tav tm="0">
                                          <p:val>
                                            <p:strVal val="ppt_w"/>
                                          </p:val>
                                        </p:tav>
                                        <p:tav tm="100000">
                                          <p:val>
                                            <p:strVal val="ppt_w*0.70"/>
                                          </p:val>
                                        </p:tav>
                                      </p:tavLst>
                                    </p:anim>
                                    <p:anim calcmode="lin" valueType="num">
                                      <p:cBhvr>
                                        <p:cTn id="17" dur="1000"/>
                                        <p:tgtEl>
                                          <p:spTgt spid="5"/>
                                        </p:tgtEl>
                                        <p:attrNameLst>
                                          <p:attrName>ppt_h</p:attrName>
                                        </p:attrNameLst>
                                      </p:cBhvr>
                                      <p:tavLst>
                                        <p:tav tm="0">
                                          <p:val>
                                            <p:strVal val="ppt_h"/>
                                          </p:val>
                                        </p:tav>
                                        <p:tav tm="100000">
                                          <p:val>
                                            <p:strVal val="ppt_h"/>
                                          </p:val>
                                        </p:tav>
                                      </p:tavLst>
                                    </p:anim>
                                    <p:animEffect transition="out" filter="fade">
                                      <p:cBhvr>
                                        <p:cTn id="18" dur="1000"/>
                                        <p:tgtEl>
                                          <p:spTgt spid="5"/>
                                        </p:tgtEl>
                                      </p:cBhvr>
                                    </p:animEffect>
                                    <p:set>
                                      <p:cBhvr>
                                        <p:cTn id="19" dur="1" fill="hold">
                                          <p:stCondLst>
                                            <p:cond delay="999"/>
                                          </p:stCondLst>
                                        </p:cTn>
                                        <p:tgtEl>
                                          <p:spTgt spid="5"/>
                                        </p:tgtEl>
                                        <p:attrNameLst>
                                          <p:attrName>style.visibility</p:attrName>
                                        </p:attrNameLst>
                                      </p:cBhvr>
                                      <p:to>
                                        <p:strVal val="hidden"/>
                                      </p:to>
                                    </p:se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752600" y="1206500"/>
            <a:ext cx="8872538" cy="4737100"/>
            <a:chOff x="182" y="1118"/>
            <a:chExt cx="5589" cy="2984"/>
          </a:xfrm>
        </p:grpSpPr>
        <p:grpSp>
          <p:nvGrpSpPr>
            <p:cNvPr id="3" name="Group 4"/>
            <p:cNvGrpSpPr>
              <a:grpSpLocks/>
            </p:cNvGrpSpPr>
            <p:nvPr/>
          </p:nvGrpSpPr>
          <p:grpSpPr bwMode="auto">
            <a:xfrm>
              <a:off x="1283" y="1118"/>
              <a:ext cx="1070" cy="949"/>
              <a:chOff x="1283" y="1118"/>
              <a:chExt cx="1070" cy="949"/>
            </a:xfrm>
          </p:grpSpPr>
          <p:pic>
            <p:nvPicPr>
              <p:cNvPr id="4113" name="Picture 5"/>
              <p:cNvPicPr>
                <a:picLocks noChangeArrowheads="1"/>
              </p:cNvPicPr>
              <p:nvPr/>
            </p:nvPicPr>
            <p:blipFill>
              <a:blip r:embed="rId3" cstate="print"/>
              <a:srcRect/>
              <a:stretch>
                <a:fillRect/>
              </a:stretch>
            </p:blipFill>
            <p:spPr bwMode="auto">
              <a:xfrm>
                <a:off x="1283" y="1118"/>
                <a:ext cx="1070" cy="949"/>
              </a:xfrm>
              <a:prstGeom prst="rect">
                <a:avLst/>
              </a:prstGeom>
              <a:noFill/>
              <a:ln w="9525">
                <a:noFill/>
                <a:miter lim="800000"/>
                <a:headEnd/>
                <a:tailEnd/>
              </a:ln>
            </p:spPr>
          </p:pic>
          <p:sp>
            <p:nvSpPr>
              <p:cNvPr id="4114" name="Rectangle 6"/>
              <p:cNvSpPr>
                <a:spLocks noChangeArrowheads="1"/>
              </p:cNvSpPr>
              <p:nvPr/>
            </p:nvSpPr>
            <p:spPr bwMode="auto">
              <a:xfrm>
                <a:off x="1347" y="1511"/>
                <a:ext cx="934" cy="291"/>
              </a:xfrm>
              <a:prstGeom prst="rect">
                <a:avLst/>
              </a:prstGeom>
              <a:noFill/>
              <a:ln w="9525">
                <a:noFill/>
                <a:miter lim="800000"/>
                <a:headEnd/>
                <a:tailEnd/>
              </a:ln>
            </p:spPr>
            <p:txBody>
              <a:bodyPr lIns="92075" tIns="46038" rIns="92075" bIns="46038"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训练数据</a:t>
                </a:r>
              </a:p>
            </p:txBody>
          </p:sp>
        </p:grpSp>
        <p:graphicFrame>
          <p:nvGraphicFramePr>
            <p:cNvPr id="4098" name="Object 7"/>
            <p:cNvGraphicFramePr>
              <a:graphicFrameLocks/>
            </p:cNvGraphicFramePr>
            <p:nvPr/>
          </p:nvGraphicFramePr>
          <p:xfrm>
            <a:off x="182" y="2410"/>
            <a:ext cx="3425" cy="1572"/>
          </p:xfrm>
          <a:graphic>
            <a:graphicData uri="http://schemas.openxmlformats.org/presentationml/2006/ole">
              <mc:AlternateContent xmlns:mc="http://schemas.openxmlformats.org/markup-compatibility/2006">
                <mc:Choice xmlns:v="urn:schemas-microsoft-com:vml" Requires="v">
                  <p:oleObj spid="_x0000_s9218" name="Worksheet" r:id="rId4" imgW="5437080" imgH="2495520" progId="Excel.Sheet.8">
                    <p:embed/>
                  </p:oleObj>
                </mc:Choice>
                <mc:Fallback>
                  <p:oleObj name="Worksheet" r:id="rId4" imgW="5437080" imgH="2495520" progId="Excel.Sheet.8">
                    <p:embed/>
                    <p:pic>
                      <p:nvPicPr>
                        <p:cNvPr id="4098"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 y="2410"/>
                          <a:ext cx="3425" cy="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Line 8"/>
            <p:cNvSpPr>
              <a:spLocks noChangeShapeType="1"/>
            </p:cNvSpPr>
            <p:nvPr/>
          </p:nvSpPr>
          <p:spPr bwMode="auto">
            <a:xfrm flipH="1">
              <a:off x="193" y="1960"/>
              <a:ext cx="1036" cy="441"/>
            </a:xfrm>
            <a:prstGeom prst="line">
              <a:avLst/>
            </a:prstGeom>
            <a:noFill/>
            <a:ln w="12700">
              <a:solidFill>
                <a:srgbClr val="000000"/>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103" name="Line 9"/>
            <p:cNvSpPr>
              <a:spLocks noChangeShapeType="1"/>
            </p:cNvSpPr>
            <p:nvPr/>
          </p:nvSpPr>
          <p:spPr bwMode="auto">
            <a:xfrm>
              <a:off x="2354" y="1960"/>
              <a:ext cx="1276" cy="441"/>
            </a:xfrm>
            <a:prstGeom prst="line">
              <a:avLst/>
            </a:prstGeom>
            <a:noFill/>
            <a:ln w="12700">
              <a:solidFill>
                <a:srgbClr val="000000"/>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104" name="Rectangle 10"/>
            <p:cNvSpPr>
              <a:spLocks noChangeArrowheads="1"/>
            </p:cNvSpPr>
            <p:nvPr/>
          </p:nvSpPr>
          <p:spPr bwMode="auto">
            <a:xfrm>
              <a:off x="4226" y="1137"/>
              <a:ext cx="892" cy="296"/>
            </a:xfrm>
            <a:prstGeom prst="rect">
              <a:avLst/>
            </a:prstGeom>
            <a:solidFill>
              <a:srgbClr val="CCFFFF"/>
            </a:solidFill>
            <a:ln w="12700">
              <a:solidFill>
                <a:schemeClr val="tx1"/>
              </a:solidFill>
              <a:miter lim="800000"/>
              <a:headEnd/>
              <a:tailEnd/>
            </a:ln>
          </p:spPr>
          <p:txBody>
            <a:bodyPr wrap="none" lIns="92075" tIns="46038" rIns="92075" bIns="46038"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分类算法</a:t>
              </a:r>
            </a:p>
          </p:txBody>
        </p:sp>
        <p:sp>
          <p:nvSpPr>
            <p:cNvPr id="4105" name="AutoShape 11"/>
            <p:cNvSpPr>
              <a:spLocks noChangeArrowheads="1"/>
            </p:cNvSpPr>
            <p:nvPr/>
          </p:nvSpPr>
          <p:spPr bwMode="auto">
            <a:xfrm rot="-1140000">
              <a:off x="2668" y="1307"/>
              <a:ext cx="1044" cy="305"/>
            </a:xfrm>
            <a:prstGeom prst="rightArrow">
              <a:avLst>
                <a:gd name="adj1" fmla="val 50000"/>
                <a:gd name="adj2" fmla="val 85605"/>
              </a:avLst>
            </a:prstGeom>
            <a:solidFill>
              <a:srgbClr val="2597B8"/>
            </a:solidFill>
            <a:ln w="12700">
              <a:solidFill>
                <a:srgbClr val="000000"/>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106" name="Rectangle 12"/>
            <p:cNvSpPr>
              <a:spLocks noChangeArrowheads="1"/>
            </p:cNvSpPr>
            <p:nvPr/>
          </p:nvSpPr>
          <p:spPr bwMode="auto">
            <a:xfrm>
              <a:off x="3747" y="3346"/>
              <a:ext cx="2024" cy="756"/>
            </a:xfrm>
            <a:prstGeom prst="rect">
              <a:avLst/>
            </a:prstGeom>
            <a:solidFill>
              <a:srgbClr val="CCFFCC"/>
            </a:solidFill>
            <a:ln w="12700">
              <a:solidFill>
                <a:schemeClr val="tx1"/>
              </a:solidFill>
              <a:miter lim="800000"/>
              <a:headEnd/>
              <a:tailEnd/>
            </a:ln>
          </p:spPr>
          <p:txBody>
            <a:bodyPr wrap="none" lIns="92075" tIns="46038" rIns="92075" bIns="46038"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IF rank = </a:t>
              </a:r>
              <a:r>
                <a:rPr kumimoji="0" lang="en-US" altLang="zh-CN" sz="2400" b="1" i="0" u="none" strike="noStrike" kern="1200" cap="none" spc="0" normalizeH="0" baseline="0" noProof="0" dirty="0">
                  <a:ln>
                    <a:noFill/>
                  </a:ln>
                  <a:solidFill>
                    <a:srgbClr val="292929"/>
                  </a:solidFill>
                  <a:effectLst/>
                  <a:uLnTx/>
                  <a:uFillTx/>
                  <a:latin typeface="Times New Roman" pitchFamily="18" charset="0"/>
                  <a:ea typeface="华文新魏" pitchFamily="2" charset="-122"/>
                  <a:cs typeface="Arial" charset="0"/>
                </a:rPr>
                <a:t>‘</a:t>
              </a:r>
              <a:r>
                <a:rPr kumimoji="0" lang="en-US" altLang="zh-CN"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professor</a:t>
              </a:r>
              <a:r>
                <a:rPr kumimoji="0" lang="en-US" altLang="zh-CN" sz="2400" b="1" i="0" u="none" strike="noStrike" kern="1200" cap="none" spc="0" normalizeH="0" baseline="0" noProof="0" dirty="0">
                  <a:ln>
                    <a:noFill/>
                  </a:ln>
                  <a:solidFill>
                    <a:srgbClr val="292929"/>
                  </a:solidFill>
                  <a:effectLst/>
                  <a:uLnTx/>
                  <a:uFillTx/>
                  <a:latin typeface="Times New Roman" pitchFamily="18" charset="0"/>
                  <a:ea typeface="华文新魏" pitchFamily="2" charset="-122"/>
                  <a:cs typeface="Arial" charset="0"/>
                </a:rPr>
                <a:t>’</a:t>
              </a:r>
              <a:endParaRPr kumimoji="0" lang="en-US" altLang="zh-CN"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OR years &gt; 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THEN tenured = </a:t>
              </a:r>
              <a:r>
                <a:rPr kumimoji="0" lang="en-US" altLang="zh-CN" sz="2400" b="1" i="0" u="none" strike="noStrike" kern="1200" cap="none" spc="0" normalizeH="0" baseline="0" noProof="0" dirty="0">
                  <a:ln>
                    <a:noFill/>
                  </a:ln>
                  <a:solidFill>
                    <a:srgbClr val="292929"/>
                  </a:solidFill>
                  <a:effectLst/>
                  <a:uLnTx/>
                  <a:uFillTx/>
                  <a:latin typeface="Times New Roman" pitchFamily="18" charset="0"/>
                  <a:ea typeface="华文新魏" pitchFamily="2" charset="-122"/>
                  <a:cs typeface="Arial" charset="0"/>
                </a:rPr>
                <a:t>‘</a:t>
              </a:r>
              <a:r>
                <a:rPr kumimoji="0" lang="en-US" altLang="zh-CN"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yes</a:t>
              </a:r>
              <a:r>
                <a:rPr kumimoji="0" lang="en-US" altLang="zh-CN" sz="2400" b="1" i="0" u="none" strike="noStrike" kern="1200" cap="none" spc="0" normalizeH="0" baseline="0" noProof="0" dirty="0">
                  <a:ln>
                    <a:noFill/>
                  </a:ln>
                  <a:solidFill>
                    <a:srgbClr val="292929"/>
                  </a:solidFill>
                  <a:effectLst/>
                  <a:uLnTx/>
                  <a:uFillTx/>
                  <a:latin typeface="Times New Roman" pitchFamily="18" charset="0"/>
                  <a:ea typeface="华文新魏" pitchFamily="2" charset="-122"/>
                  <a:cs typeface="Arial" charset="0"/>
                </a:rPr>
                <a:t>’</a:t>
              </a:r>
              <a:r>
                <a:rPr kumimoji="0" lang="en-US" altLang="zh-CN"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 </a:t>
              </a:r>
            </a:p>
          </p:txBody>
        </p:sp>
        <p:grpSp>
          <p:nvGrpSpPr>
            <p:cNvPr id="4" name="Group 13"/>
            <p:cNvGrpSpPr>
              <a:grpSpLocks/>
            </p:cNvGrpSpPr>
            <p:nvPr/>
          </p:nvGrpSpPr>
          <p:grpSpPr bwMode="auto">
            <a:xfrm>
              <a:off x="4081" y="2026"/>
              <a:ext cx="1190" cy="949"/>
              <a:chOff x="4081" y="2026"/>
              <a:chExt cx="1190" cy="949"/>
            </a:xfrm>
          </p:grpSpPr>
          <p:pic>
            <p:nvPicPr>
              <p:cNvPr id="4111" name="Picture 14"/>
              <p:cNvPicPr>
                <a:picLocks noChangeArrowheads="1"/>
              </p:cNvPicPr>
              <p:nvPr/>
            </p:nvPicPr>
            <p:blipFill>
              <a:blip r:embed="rId6" cstate="print"/>
              <a:srcRect/>
              <a:stretch>
                <a:fillRect/>
              </a:stretch>
            </p:blipFill>
            <p:spPr bwMode="auto">
              <a:xfrm>
                <a:off x="4081" y="2026"/>
                <a:ext cx="1190" cy="949"/>
              </a:xfrm>
              <a:prstGeom prst="rect">
                <a:avLst/>
              </a:prstGeom>
              <a:noFill/>
              <a:ln w="9525">
                <a:noFill/>
                <a:miter lim="800000"/>
                <a:headEnd/>
                <a:tailEnd/>
              </a:ln>
            </p:spPr>
          </p:pic>
          <p:sp>
            <p:nvSpPr>
              <p:cNvPr id="4112" name="Rectangle 15"/>
              <p:cNvSpPr>
                <a:spLocks noChangeArrowheads="1"/>
              </p:cNvSpPr>
              <p:nvPr/>
            </p:nvSpPr>
            <p:spPr bwMode="auto">
              <a:xfrm>
                <a:off x="4156" y="2303"/>
                <a:ext cx="1030" cy="524"/>
              </a:xfrm>
              <a:prstGeom prst="rect">
                <a:avLst/>
              </a:prstGeom>
              <a:noFill/>
              <a:ln w="9525">
                <a:noFill/>
                <a:miter lim="800000"/>
                <a:headEnd/>
                <a:tailEnd/>
              </a:ln>
            </p:spPr>
            <p:txBody>
              <a:bodyPr wrap="none" lIns="92075" tIns="46038" rIns="92075" bIns="46038"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分类器</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a:t>
                </a:r>
                <a:r>
                  <a:rPr kumimoji="0" lang="zh-CN" altLang="en-US"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分类模型</a:t>
                </a:r>
                <a:r>
                  <a:rPr kumimoji="0" lang="en-US" altLang="zh-CN"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a:t>
                </a:r>
              </a:p>
            </p:txBody>
          </p:sp>
        </p:grpSp>
        <p:sp>
          <p:nvSpPr>
            <p:cNvPr id="4108" name="Line 16"/>
            <p:cNvSpPr>
              <a:spLocks noChangeShapeType="1"/>
            </p:cNvSpPr>
            <p:nvPr/>
          </p:nvSpPr>
          <p:spPr bwMode="auto">
            <a:xfrm flipH="1">
              <a:off x="3746" y="2911"/>
              <a:ext cx="335" cy="450"/>
            </a:xfrm>
            <a:prstGeom prst="line">
              <a:avLst/>
            </a:prstGeom>
            <a:noFill/>
            <a:ln w="12700">
              <a:solidFill>
                <a:srgbClr val="000000"/>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109" name="Line 17"/>
            <p:cNvSpPr>
              <a:spLocks noChangeShapeType="1"/>
            </p:cNvSpPr>
            <p:nvPr/>
          </p:nvSpPr>
          <p:spPr bwMode="auto">
            <a:xfrm>
              <a:off x="5272" y="2862"/>
              <a:ext cx="364" cy="498"/>
            </a:xfrm>
            <a:prstGeom prst="line">
              <a:avLst/>
            </a:prstGeom>
            <a:noFill/>
            <a:ln w="12700">
              <a:solidFill>
                <a:srgbClr val="000000"/>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110" name="AutoShape 18"/>
            <p:cNvSpPr>
              <a:spLocks noChangeArrowheads="1"/>
            </p:cNvSpPr>
            <p:nvPr/>
          </p:nvSpPr>
          <p:spPr bwMode="auto">
            <a:xfrm>
              <a:off x="4500" y="1623"/>
              <a:ext cx="344" cy="373"/>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grpSp>
      <p:sp>
        <p:nvSpPr>
          <p:cNvPr id="20" name="矩形 19"/>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分类分析</a:t>
            </a:r>
          </a:p>
        </p:txBody>
      </p:sp>
      <p:sp>
        <p:nvSpPr>
          <p:cNvPr id="22" name="矩形 21"/>
          <p:cNvSpPr/>
          <p:nvPr/>
        </p:nvSpPr>
        <p:spPr>
          <a:xfrm>
            <a:off x="4953001" y="5791200"/>
            <a:ext cx="1627369"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隶书" pitchFamily="49" charset="-122"/>
                <a:ea typeface="隶书" pitchFamily="49" charset="-122"/>
                <a:cs typeface="Arial" charset="0"/>
              </a:rPr>
              <a:t>构建模型</a:t>
            </a:r>
          </a:p>
        </p:txBody>
      </p:sp>
    </p:spTree>
    <p:extLst>
      <p:ext uri="{BB962C8B-B14F-4D97-AF65-F5344CB8AC3E}">
        <p14:creationId xmlns:p14="http://schemas.microsoft.com/office/powerpoint/2010/main" val="1299824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951039" y="1023938"/>
            <a:ext cx="8401049" cy="4995862"/>
            <a:chOff x="269" y="989"/>
            <a:chExt cx="5292" cy="3147"/>
          </a:xfrm>
        </p:grpSpPr>
        <p:grpSp>
          <p:nvGrpSpPr>
            <p:cNvPr id="3" name="Group 4"/>
            <p:cNvGrpSpPr>
              <a:grpSpLocks/>
            </p:cNvGrpSpPr>
            <p:nvPr/>
          </p:nvGrpSpPr>
          <p:grpSpPr bwMode="auto">
            <a:xfrm>
              <a:off x="2800" y="989"/>
              <a:ext cx="1190" cy="949"/>
              <a:chOff x="2800" y="989"/>
              <a:chExt cx="1190" cy="949"/>
            </a:xfrm>
          </p:grpSpPr>
          <p:pic>
            <p:nvPicPr>
              <p:cNvPr id="5142" name="Picture 5"/>
              <p:cNvPicPr>
                <a:picLocks noChangeArrowheads="1"/>
              </p:cNvPicPr>
              <p:nvPr/>
            </p:nvPicPr>
            <p:blipFill>
              <a:blip r:embed="rId3" cstate="print"/>
              <a:srcRect/>
              <a:stretch>
                <a:fillRect/>
              </a:stretch>
            </p:blipFill>
            <p:spPr bwMode="auto">
              <a:xfrm>
                <a:off x="2800" y="989"/>
                <a:ext cx="1190" cy="949"/>
              </a:xfrm>
              <a:prstGeom prst="rect">
                <a:avLst/>
              </a:prstGeom>
              <a:noFill/>
              <a:ln w="9525">
                <a:noFill/>
                <a:miter lim="800000"/>
                <a:headEnd/>
                <a:tailEnd/>
              </a:ln>
            </p:spPr>
          </p:pic>
          <p:sp>
            <p:nvSpPr>
              <p:cNvPr id="5143" name="Rectangle 6"/>
              <p:cNvSpPr>
                <a:spLocks noChangeArrowheads="1"/>
              </p:cNvSpPr>
              <p:nvPr/>
            </p:nvSpPr>
            <p:spPr bwMode="auto">
              <a:xfrm>
                <a:off x="3040" y="1382"/>
                <a:ext cx="699" cy="291"/>
              </a:xfrm>
              <a:prstGeom prst="rect">
                <a:avLst/>
              </a:prstGeom>
              <a:noFill/>
              <a:ln w="9525">
                <a:noFill/>
                <a:miter lim="800000"/>
                <a:headEnd/>
                <a:tailEnd/>
              </a:ln>
            </p:spPr>
            <p:txBody>
              <a:bodyPr wrap="none" lIns="92075" tIns="46038" rIns="92075" bIns="46038"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分类器</a:t>
                </a:r>
              </a:p>
            </p:txBody>
          </p:sp>
        </p:grpSp>
        <p:grpSp>
          <p:nvGrpSpPr>
            <p:cNvPr id="4" name="Group 7"/>
            <p:cNvGrpSpPr>
              <a:grpSpLocks/>
            </p:cNvGrpSpPr>
            <p:nvPr/>
          </p:nvGrpSpPr>
          <p:grpSpPr bwMode="auto">
            <a:xfrm>
              <a:off x="1359" y="1723"/>
              <a:ext cx="1070" cy="949"/>
              <a:chOff x="1359" y="1723"/>
              <a:chExt cx="1070" cy="949"/>
            </a:xfrm>
          </p:grpSpPr>
          <p:pic>
            <p:nvPicPr>
              <p:cNvPr id="5140" name="Picture 8"/>
              <p:cNvPicPr>
                <a:picLocks noChangeArrowheads="1"/>
              </p:cNvPicPr>
              <p:nvPr/>
            </p:nvPicPr>
            <p:blipFill>
              <a:blip r:embed="rId4" cstate="print"/>
              <a:srcRect/>
              <a:stretch>
                <a:fillRect/>
              </a:stretch>
            </p:blipFill>
            <p:spPr bwMode="auto">
              <a:xfrm>
                <a:off x="1359" y="1723"/>
                <a:ext cx="1070" cy="949"/>
              </a:xfrm>
              <a:prstGeom prst="rect">
                <a:avLst/>
              </a:prstGeom>
              <a:noFill/>
              <a:ln w="9525">
                <a:noFill/>
                <a:miter lim="800000"/>
                <a:headEnd/>
                <a:tailEnd/>
              </a:ln>
            </p:spPr>
          </p:pic>
          <p:sp>
            <p:nvSpPr>
              <p:cNvPr id="5141" name="Rectangle 9"/>
              <p:cNvSpPr>
                <a:spLocks noChangeArrowheads="1"/>
              </p:cNvSpPr>
              <p:nvPr/>
            </p:nvSpPr>
            <p:spPr bwMode="auto">
              <a:xfrm>
                <a:off x="1423" y="2116"/>
                <a:ext cx="934" cy="291"/>
              </a:xfrm>
              <a:prstGeom prst="rect">
                <a:avLst/>
              </a:prstGeom>
              <a:noFill/>
              <a:ln w="9525">
                <a:noFill/>
                <a:miter lim="800000"/>
                <a:headEnd/>
                <a:tailEnd/>
              </a:ln>
            </p:spPr>
            <p:txBody>
              <a:bodyPr lIns="92075" tIns="46038" rIns="92075" bIns="46038"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测试数据</a:t>
                </a:r>
              </a:p>
            </p:txBody>
          </p:sp>
        </p:grpSp>
        <p:graphicFrame>
          <p:nvGraphicFramePr>
            <p:cNvPr id="5122" name="Object 10"/>
            <p:cNvGraphicFramePr>
              <a:graphicFrameLocks/>
            </p:cNvGraphicFramePr>
            <p:nvPr/>
          </p:nvGraphicFramePr>
          <p:xfrm>
            <a:off x="288" y="3024"/>
            <a:ext cx="3426" cy="1112"/>
          </p:xfrm>
          <a:graphic>
            <a:graphicData uri="http://schemas.openxmlformats.org/presentationml/2006/ole">
              <mc:AlternateContent xmlns:mc="http://schemas.openxmlformats.org/markup-compatibility/2006">
                <mc:Choice xmlns:v="urn:schemas-microsoft-com:vml" Requires="v">
                  <p:oleObj spid="_x0000_s10242" name="Worksheet" r:id="rId5" imgW="5438520" imgH="1765080" progId="Excel.Sheet.8">
                    <p:embed/>
                  </p:oleObj>
                </mc:Choice>
                <mc:Fallback>
                  <p:oleObj name="Worksheet" r:id="rId5" imgW="5438520" imgH="1765080" progId="Excel.Sheet.8">
                    <p:embed/>
                    <p:pic>
                      <p:nvPicPr>
                        <p:cNvPr id="5122"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3024"/>
                          <a:ext cx="3426" cy="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7" name="Line 11"/>
            <p:cNvSpPr>
              <a:spLocks noChangeShapeType="1"/>
            </p:cNvSpPr>
            <p:nvPr/>
          </p:nvSpPr>
          <p:spPr bwMode="auto">
            <a:xfrm flipH="1">
              <a:off x="269" y="2565"/>
              <a:ext cx="1036" cy="441"/>
            </a:xfrm>
            <a:prstGeom prst="line">
              <a:avLst/>
            </a:prstGeom>
            <a:noFill/>
            <a:ln w="12700">
              <a:solidFill>
                <a:srgbClr val="000000"/>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128" name="Line 12"/>
            <p:cNvSpPr>
              <a:spLocks noChangeShapeType="1"/>
            </p:cNvSpPr>
            <p:nvPr/>
          </p:nvSpPr>
          <p:spPr bwMode="auto">
            <a:xfrm>
              <a:off x="2430" y="2565"/>
              <a:ext cx="1276" cy="441"/>
            </a:xfrm>
            <a:prstGeom prst="line">
              <a:avLst/>
            </a:prstGeom>
            <a:noFill/>
            <a:ln w="12700">
              <a:solidFill>
                <a:srgbClr val="000000"/>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129" name="AutoShape 13"/>
            <p:cNvSpPr>
              <a:spLocks noChangeArrowheads="1"/>
            </p:cNvSpPr>
            <p:nvPr/>
          </p:nvSpPr>
          <p:spPr bwMode="auto">
            <a:xfrm>
              <a:off x="4909" y="3150"/>
              <a:ext cx="344" cy="373"/>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130" name="Freeform 14"/>
            <p:cNvSpPr>
              <a:spLocks/>
            </p:cNvSpPr>
            <p:nvPr/>
          </p:nvSpPr>
          <p:spPr bwMode="auto">
            <a:xfrm>
              <a:off x="4109" y="1369"/>
              <a:ext cx="593" cy="483"/>
            </a:xfrm>
            <a:custGeom>
              <a:avLst/>
              <a:gdLst>
                <a:gd name="T0" fmla="*/ 0 w 593"/>
                <a:gd name="T1" fmla="*/ 34 h 483"/>
                <a:gd name="T2" fmla="*/ 200 w 593"/>
                <a:gd name="T3" fmla="*/ 0 h 483"/>
                <a:gd name="T4" fmla="*/ 159 w 593"/>
                <a:gd name="T5" fmla="*/ 58 h 483"/>
                <a:gd name="T6" fmla="*/ 515 w 593"/>
                <a:gd name="T7" fmla="*/ 306 h 483"/>
                <a:gd name="T8" fmla="*/ 555 w 593"/>
                <a:gd name="T9" fmla="*/ 248 h 483"/>
                <a:gd name="T10" fmla="*/ 592 w 593"/>
                <a:gd name="T11" fmla="*/ 448 h 483"/>
                <a:gd name="T12" fmla="*/ 392 w 593"/>
                <a:gd name="T13" fmla="*/ 482 h 483"/>
                <a:gd name="T14" fmla="*/ 433 w 593"/>
                <a:gd name="T15" fmla="*/ 424 h 483"/>
                <a:gd name="T16" fmla="*/ 77 w 593"/>
                <a:gd name="T17" fmla="*/ 176 h 483"/>
                <a:gd name="T18" fmla="*/ 37 w 593"/>
                <a:gd name="T19" fmla="*/ 234 h 483"/>
                <a:gd name="T20" fmla="*/ 0 w 593"/>
                <a:gd name="T21" fmla="*/ 34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grpSp>
          <p:nvGrpSpPr>
            <p:cNvPr id="5" name="Group 15"/>
            <p:cNvGrpSpPr>
              <a:grpSpLocks/>
            </p:cNvGrpSpPr>
            <p:nvPr/>
          </p:nvGrpSpPr>
          <p:grpSpPr bwMode="auto">
            <a:xfrm>
              <a:off x="4187" y="2008"/>
              <a:ext cx="1122" cy="514"/>
              <a:chOff x="4187" y="2008"/>
              <a:chExt cx="1122" cy="514"/>
            </a:xfrm>
          </p:grpSpPr>
          <p:pic>
            <p:nvPicPr>
              <p:cNvPr id="5138" name="Picture 16"/>
              <p:cNvPicPr>
                <a:picLocks noChangeArrowheads="1"/>
              </p:cNvPicPr>
              <p:nvPr/>
            </p:nvPicPr>
            <p:blipFill>
              <a:blip r:embed="rId7" cstate="print"/>
              <a:srcRect/>
              <a:stretch>
                <a:fillRect/>
              </a:stretch>
            </p:blipFill>
            <p:spPr bwMode="auto">
              <a:xfrm>
                <a:off x="4187" y="2008"/>
                <a:ext cx="1122" cy="514"/>
              </a:xfrm>
              <a:prstGeom prst="rect">
                <a:avLst/>
              </a:prstGeom>
              <a:noFill/>
              <a:ln w="9525">
                <a:noFill/>
                <a:miter lim="800000"/>
                <a:headEnd/>
                <a:tailEnd/>
              </a:ln>
            </p:spPr>
          </p:pic>
          <p:sp>
            <p:nvSpPr>
              <p:cNvPr id="5139" name="Rectangle 17"/>
              <p:cNvSpPr>
                <a:spLocks noChangeArrowheads="1"/>
              </p:cNvSpPr>
              <p:nvPr/>
            </p:nvSpPr>
            <p:spPr bwMode="auto">
              <a:xfrm>
                <a:off x="4298" y="2149"/>
                <a:ext cx="893" cy="291"/>
              </a:xfrm>
              <a:prstGeom prst="rect">
                <a:avLst/>
              </a:prstGeom>
              <a:noFill/>
              <a:ln w="9525">
                <a:noFill/>
                <a:miter lim="800000"/>
                <a:headEnd/>
                <a:tailEnd/>
              </a:ln>
            </p:spPr>
            <p:txBody>
              <a:bodyPr wrap="none" lIns="92075" tIns="46038" rIns="92075" bIns="46038"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未知数据</a:t>
                </a:r>
              </a:p>
            </p:txBody>
          </p:sp>
        </p:grpSp>
        <p:sp>
          <p:nvSpPr>
            <p:cNvPr id="5132" name="Rectangle 18"/>
            <p:cNvSpPr>
              <a:spLocks noChangeArrowheads="1"/>
            </p:cNvSpPr>
            <p:nvPr/>
          </p:nvSpPr>
          <p:spPr bwMode="auto">
            <a:xfrm>
              <a:off x="3929" y="2685"/>
              <a:ext cx="1632" cy="291"/>
            </a:xfrm>
            <a:prstGeom prst="rect">
              <a:avLst/>
            </a:prstGeom>
            <a:solidFill>
              <a:srgbClr val="FFCC99"/>
            </a:solidFill>
            <a:ln w="9525">
              <a:noFill/>
              <a:miter lim="800000"/>
              <a:headEnd/>
              <a:tailEnd/>
            </a:ln>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(Jeff, Professor, 4)</a:t>
              </a:r>
            </a:p>
          </p:txBody>
        </p:sp>
        <p:sp>
          <p:nvSpPr>
            <p:cNvPr id="5133" name="Line 19"/>
            <p:cNvSpPr>
              <a:spLocks noChangeShapeType="1"/>
            </p:cNvSpPr>
            <p:nvPr/>
          </p:nvSpPr>
          <p:spPr bwMode="auto">
            <a:xfrm flipH="1">
              <a:off x="3885" y="2459"/>
              <a:ext cx="297" cy="248"/>
            </a:xfrm>
            <a:prstGeom prst="line">
              <a:avLst/>
            </a:prstGeom>
            <a:noFill/>
            <a:ln w="12700">
              <a:solidFill>
                <a:srgbClr val="000000"/>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134" name="Line 20"/>
            <p:cNvSpPr>
              <a:spLocks noChangeShapeType="1"/>
            </p:cNvSpPr>
            <p:nvPr/>
          </p:nvSpPr>
          <p:spPr bwMode="auto">
            <a:xfrm>
              <a:off x="5322" y="2459"/>
              <a:ext cx="229" cy="220"/>
            </a:xfrm>
            <a:prstGeom prst="line">
              <a:avLst/>
            </a:prstGeom>
            <a:noFill/>
            <a:ln w="12700">
              <a:solidFill>
                <a:srgbClr val="000000"/>
              </a:solidFill>
              <a:round/>
              <a:headEnd type="none" w="sm" len="sm"/>
              <a:tailEnd type="none" w="sm" len="sm"/>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135" name="Freeform 21"/>
            <p:cNvSpPr>
              <a:spLocks/>
            </p:cNvSpPr>
            <p:nvPr/>
          </p:nvSpPr>
          <p:spPr bwMode="auto">
            <a:xfrm>
              <a:off x="2117" y="1280"/>
              <a:ext cx="568" cy="374"/>
            </a:xfrm>
            <a:custGeom>
              <a:avLst/>
              <a:gdLst>
                <a:gd name="T0" fmla="*/ 567 w 568"/>
                <a:gd name="T1" fmla="*/ 59 h 374"/>
                <a:gd name="T2" fmla="*/ 503 w 568"/>
                <a:gd name="T3" fmla="*/ 220 h 374"/>
                <a:gd name="T4" fmla="*/ 478 w 568"/>
                <a:gd name="T5" fmla="*/ 165 h 374"/>
                <a:gd name="T6" fmla="*/ 138 w 568"/>
                <a:gd name="T7" fmla="*/ 318 h 374"/>
                <a:gd name="T8" fmla="*/ 163 w 568"/>
                <a:gd name="T9" fmla="*/ 373 h 374"/>
                <a:gd name="T10" fmla="*/ 0 w 568"/>
                <a:gd name="T11" fmla="*/ 314 h 374"/>
                <a:gd name="T12" fmla="*/ 64 w 568"/>
                <a:gd name="T13" fmla="*/ 153 h 374"/>
                <a:gd name="T14" fmla="*/ 89 w 568"/>
                <a:gd name="T15" fmla="*/ 208 h 374"/>
                <a:gd name="T16" fmla="*/ 429 w 568"/>
                <a:gd name="T17" fmla="*/ 55 h 374"/>
                <a:gd name="T18" fmla="*/ 404 w 568"/>
                <a:gd name="T19" fmla="*/ 0 h 374"/>
                <a:gd name="T20" fmla="*/ 567 w 568"/>
                <a:gd name="T21" fmla="*/ 59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pic>
          <p:nvPicPr>
            <p:cNvPr id="5136" name="Picture 22"/>
            <p:cNvPicPr>
              <a:picLocks noChangeArrowheads="1"/>
            </p:cNvPicPr>
            <p:nvPr/>
          </p:nvPicPr>
          <p:blipFill>
            <a:blip r:embed="rId8" cstate="print"/>
            <a:srcRect/>
            <a:stretch>
              <a:fillRect/>
            </a:stretch>
          </p:blipFill>
          <p:spPr bwMode="auto">
            <a:xfrm>
              <a:off x="4863" y="3615"/>
              <a:ext cx="454" cy="396"/>
            </a:xfrm>
            <a:prstGeom prst="rect">
              <a:avLst/>
            </a:prstGeom>
            <a:noFill/>
            <a:ln w="9525">
              <a:noFill/>
              <a:miter lim="800000"/>
              <a:headEnd/>
              <a:tailEnd/>
            </a:ln>
          </p:spPr>
        </p:pic>
        <p:sp>
          <p:nvSpPr>
            <p:cNvPr id="5137" name="Rectangle 23"/>
            <p:cNvSpPr>
              <a:spLocks noChangeArrowheads="1"/>
            </p:cNvSpPr>
            <p:nvPr/>
          </p:nvSpPr>
          <p:spPr bwMode="auto">
            <a:xfrm>
              <a:off x="3951" y="3124"/>
              <a:ext cx="898" cy="291"/>
            </a:xfrm>
            <a:prstGeom prst="rect">
              <a:avLst/>
            </a:prstGeom>
            <a:noFill/>
            <a:ln w="9525">
              <a:noFill/>
              <a:miter lim="800000"/>
              <a:headEnd/>
              <a:tailEnd/>
            </a:ln>
          </p:spPr>
          <p:txBody>
            <a:bodyPr wrap="none" lIns="92075" tIns="46038" rIns="92075" bIns="46038">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292929"/>
                  </a:solidFill>
                  <a:effectLst/>
                  <a:uLnTx/>
                  <a:uFillTx/>
                  <a:latin typeface="华文新魏" pitchFamily="2" charset="-122"/>
                  <a:ea typeface="华文新魏" pitchFamily="2" charset="-122"/>
                  <a:cs typeface="Arial" charset="0"/>
                </a:rPr>
                <a:t>Tenured?</a:t>
              </a:r>
            </a:p>
          </p:txBody>
        </p:sp>
      </p:grpSp>
      <p:sp>
        <p:nvSpPr>
          <p:cNvPr id="25" name="矩形 24"/>
          <p:cNvSpPr/>
          <p:nvPr/>
        </p:nvSpPr>
        <p:spPr>
          <a:xfrm>
            <a:off x="1828800" y="-25063"/>
            <a:ext cx="8534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分类分析</a:t>
            </a:r>
          </a:p>
        </p:txBody>
      </p:sp>
      <p:sp>
        <p:nvSpPr>
          <p:cNvPr id="26" name="矩形 25"/>
          <p:cNvSpPr/>
          <p:nvPr/>
        </p:nvSpPr>
        <p:spPr>
          <a:xfrm>
            <a:off x="5230632" y="6029980"/>
            <a:ext cx="1627369"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隶书" pitchFamily="49" charset="-122"/>
                <a:ea typeface="隶书" pitchFamily="49" charset="-122"/>
                <a:cs typeface="Arial" charset="0"/>
              </a:rPr>
              <a:t>模型应用</a:t>
            </a:r>
          </a:p>
        </p:txBody>
      </p:sp>
    </p:spTree>
    <p:extLst>
      <p:ext uri="{BB962C8B-B14F-4D97-AF65-F5344CB8AC3E}">
        <p14:creationId xmlns:p14="http://schemas.microsoft.com/office/powerpoint/2010/main" val="2197754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决策树</a:t>
            </a:r>
          </a:p>
        </p:txBody>
      </p:sp>
      <p:sp>
        <p:nvSpPr>
          <p:cNvPr id="18" name="椭圆 3"/>
          <p:cNvSpPr>
            <a:spLocks noChangeArrowheads="1"/>
          </p:cNvSpPr>
          <p:nvPr/>
        </p:nvSpPr>
        <p:spPr bwMode="auto">
          <a:xfrm>
            <a:off x="5895975" y="1219200"/>
            <a:ext cx="1500188" cy="857250"/>
          </a:xfrm>
          <a:prstGeom prst="ellipse">
            <a:avLst/>
          </a:prstGeom>
          <a:solidFill>
            <a:srgbClr val="00E4A8"/>
          </a:solidFill>
          <a:ln w="9525" algn="ctr">
            <a:solidFill>
              <a:srgbClr val="000000"/>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0" cap="none" spc="0" normalizeH="0" baseline="0" noProof="0">
                <a:ln>
                  <a:noFill/>
                </a:ln>
                <a:solidFill>
                  <a:srgbClr val="000000"/>
                </a:solidFill>
                <a:effectLst/>
                <a:uLnTx/>
                <a:uFillTx/>
                <a:latin typeface="华文新魏" pitchFamily="2" charset="-122"/>
                <a:ea typeface="华文新魏" pitchFamily="2" charset="-122"/>
                <a:cs typeface="Arial" charset="0"/>
              </a:rPr>
              <a:t>体温</a:t>
            </a:r>
          </a:p>
        </p:txBody>
      </p:sp>
      <p:sp>
        <p:nvSpPr>
          <p:cNvPr id="19" name="椭圆 4"/>
          <p:cNvSpPr>
            <a:spLocks noChangeArrowheads="1"/>
          </p:cNvSpPr>
          <p:nvPr/>
        </p:nvSpPr>
        <p:spPr bwMode="auto">
          <a:xfrm>
            <a:off x="4610100" y="3219450"/>
            <a:ext cx="1500188" cy="857250"/>
          </a:xfrm>
          <a:prstGeom prst="ellipse">
            <a:avLst/>
          </a:prstGeom>
          <a:solidFill>
            <a:srgbClr val="00E4A8"/>
          </a:solidFill>
          <a:ln w="9525" algn="ctr">
            <a:solidFill>
              <a:srgbClr val="000000"/>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0" cap="none" spc="0" normalizeH="0" baseline="0" noProof="0">
                <a:ln>
                  <a:noFill/>
                </a:ln>
                <a:solidFill>
                  <a:srgbClr val="000000"/>
                </a:solidFill>
                <a:effectLst/>
                <a:uLnTx/>
                <a:uFillTx/>
                <a:latin typeface="华文新魏" pitchFamily="2" charset="-122"/>
                <a:ea typeface="华文新魏" pitchFamily="2" charset="-122"/>
                <a:cs typeface="Arial" charset="0"/>
              </a:rPr>
              <a:t>胎生</a:t>
            </a:r>
          </a:p>
        </p:txBody>
      </p:sp>
      <p:sp>
        <p:nvSpPr>
          <p:cNvPr id="20" name="矩形 5"/>
          <p:cNvSpPr>
            <a:spLocks noChangeArrowheads="1"/>
          </p:cNvSpPr>
          <p:nvPr/>
        </p:nvSpPr>
        <p:spPr bwMode="auto">
          <a:xfrm>
            <a:off x="7467600" y="3290889"/>
            <a:ext cx="2286000" cy="714375"/>
          </a:xfrm>
          <a:prstGeom prst="rect">
            <a:avLst/>
          </a:prstGeom>
          <a:solidFill>
            <a:srgbClr val="00E4A8"/>
          </a:solidFill>
          <a:ln w="9525" algn="ctr">
            <a:solidFill>
              <a:srgbClr val="000000"/>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0" cap="none" spc="0" normalizeH="0" baseline="0" noProof="0">
                <a:ln>
                  <a:noFill/>
                </a:ln>
                <a:solidFill>
                  <a:srgbClr val="000000"/>
                </a:solidFill>
                <a:effectLst/>
                <a:uLnTx/>
                <a:uFillTx/>
                <a:latin typeface="华文新魏" pitchFamily="2" charset="-122"/>
                <a:ea typeface="华文新魏" pitchFamily="2" charset="-122"/>
                <a:cs typeface="Arial" charset="0"/>
              </a:rPr>
              <a:t>非哺乳动物</a:t>
            </a:r>
          </a:p>
        </p:txBody>
      </p:sp>
      <p:sp>
        <p:nvSpPr>
          <p:cNvPr id="21" name="矩形 6"/>
          <p:cNvSpPr>
            <a:spLocks noChangeArrowheads="1"/>
          </p:cNvSpPr>
          <p:nvPr/>
        </p:nvSpPr>
        <p:spPr bwMode="auto">
          <a:xfrm>
            <a:off x="2824164" y="5076826"/>
            <a:ext cx="2071687" cy="714375"/>
          </a:xfrm>
          <a:prstGeom prst="rect">
            <a:avLst/>
          </a:prstGeom>
          <a:solidFill>
            <a:srgbClr val="00E4A8"/>
          </a:solidFill>
          <a:ln w="9525" algn="ctr">
            <a:solidFill>
              <a:srgbClr val="000000"/>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0" cap="none" spc="0" normalizeH="0" baseline="0" noProof="0">
                <a:ln>
                  <a:noFill/>
                </a:ln>
                <a:solidFill>
                  <a:srgbClr val="000000"/>
                </a:solidFill>
                <a:effectLst/>
                <a:uLnTx/>
                <a:uFillTx/>
                <a:latin typeface="华文新魏" pitchFamily="2" charset="-122"/>
                <a:ea typeface="华文新魏" pitchFamily="2" charset="-122"/>
                <a:cs typeface="Arial" charset="0"/>
              </a:rPr>
              <a:t>哺乳动物</a:t>
            </a:r>
          </a:p>
        </p:txBody>
      </p:sp>
      <p:sp>
        <p:nvSpPr>
          <p:cNvPr id="22" name="矩形 7"/>
          <p:cNvSpPr>
            <a:spLocks noChangeArrowheads="1"/>
          </p:cNvSpPr>
          <p:nvPr/>
        </p:nvSpPr>
        <p:spPr bwMode="auto">
          <a:xfrm>
            <a:off x="5967413" y="5076826"/>
            <a:ext cx="2286000" cy="714375"/>
          </a:xfrm>
          <a:prstGeom prst="rect">
            <a:avLst/>
          </a:prstGeom>
          <a:solidFill>
            <a:srgbClr val="00E4A8"/>
          </a:solidFill>
          <a:ln w="9525" algn="ctr">
            <a:solidFill>
              <a:srgbClr val="000000"/>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0" cap="none" spc="0" normalizeH="0" baseline="0" noProof="0">
                <a:ln>
                  <a:noFill/>
                </a:ln>
                <a:solidFill>
                  <a:srgbClr val="000000"/>
                </a:solidFill>
                <a:effectLst/>
                <a:uLnTx/>
                <a:uFillTx/>
                <a:latin typeface="华文新魏" pitchFamily="2" charset="-122"/>
                <a:ea typeface="华文新魏" pitchFamily="2" charset="-122"/>
                <a:cs typeface="Arial" charset="0"/>
              </a:rPr>
              <a:t>非哺乳动物</a:t>
            </a:r>
          </a:p>
        </p:txBody>
      </p:sp>
      <p:cxnSp>
        <p:nvCxnSpPr>
          <p:cNvPr id="23" name="直接箭头连接符 9"/>
          <p:cNvCxnSpPr>
            <a:cxnSpLocks noChangeShapeType="1"/>
            <a:stCxn id="18" idx="3"/>
            <a:endCxn id="19" idx="0"/>
          </p:cNvCxnSpPr>
          <p:nvPr/>
        </p:nvCxnSpPr>
        <p:spPr bwMode="auto">
          <a:xfrm rot="5400000">
            <a:off x="5103019" y="2207419"/>
            <a:ext cx="1268412" cy="755650"/>
          </a:xfrm>
          <a:prstGeom prst="straightConnector1">
            <a:avLst/>
          </a:prstGeom>
          <a:noFill/>
          <a:ln w="9525" algn="ctr">
            <a:solidFill>
              <a:srgbClr val="000000"/>
            </a:solidFill>
            <a:miter lim="800000"/>
            <a:headEnd/>
            <a:tailEnd type="arrow" w="med" len="med"/>
          </a:ln>
        </p:spPr>
      </p:cxnSp>
      <p:cxnSp>
        <p:nvCxnSpPr>
          <p:cNvPr id="24" name="直接箭头连接符 12"/>
          <p:cNvCxnSpPr>
            <a:cxnSpLocks noChangeShapeType="1"/>
            <a:stCxn id="18" idx="5"/>
            <a:endCxn id="20" idx="0"/>
          </p:cNvCxnSpPr>
          <p:nvPr/>
        </p:nvCxnSpPr>
        <p:spPr bwMode="auto">
          <a:xfrm rot="16200000" flipH="1">
            <a:off x="7223919" y="1904207"/>
            <a:ext cx="1339850" cy="1433512"/>
          </a:xfrm>
          <a:prstGeom prst="straightConnector1">
            <a:avLst/>
          </a:prstGeom>
          <a:noFill/>
          <a:ln w="9525" algn="ctr">
            <a:solidFill>
              <a:srgbClr val="000000"/>
            </a:solidFill>
            <a:miter lim="800000"/>
            <a:headEnd/>
            <a:tailEnd type="arrow" w="med" len="med"/>
          </a:ln>
        </p:spPr>
      </p:cxnSp>
      <p:cxnSp>
        <p:nvCxnSpPr>
          <p:cNvPr id="25" name="直接箭头连接符 15"/>
          <p:cNvCxnSpPr>
            <a:cxnSpLocks noChangeShapeType="1"/>
            <a:stCxn id="19" idx="3"/>
            <a:endCxn id="21" idx="0"/>
          </p:cNvCxnSpPr>
          <p:nvPr/>
        </p:nvCxnSpPr>
        <p:spPr bwMode="auto">
          <a:xfrm rot="5400000">
            <a:off x="3781426" y="4029076"/>
            <a:ext cx="1125537" cy="969962"/>
          </a:xfrm>
          <a:prstGeom prst="straightConnector1">
            <a:avLst/>
          </a:prstGeom>
          <a:noFill/>
          <a:ln w="9525" algn="ctr">
            <a:solidFill>
              <a:srgbClr val="000000"/>
            </a:solidFill>
            <a:miter lim="800000"/>
            <a:headEnd/>
            <a:tailEnd type="arrow" w="med" len="med"/>
          </a:ln>
        </p:spPr>
      </p:cxnSp>
      <p:cxnSp>
        <p:nvCxnSpPr>
          <p:cNvPr id="26" name="直接箭头连接符 18"/>
          <p:cNvCxnSpPr>
            <a:cxnSpLocks noChangeShapeType="1"/>
            <a:stCxn id="19" idx="5"/>
            <a:endCxn id="22" idx="0"/>
          </p:cNvCxnSpPr>
          <p:nvPr/>
        </p:nvCxnSpPr>
        <p:spPr bwMode="auto">
          <a:xfrm rot="16200000" flipH="1">
            <a:off x="5938045" y="3904457"/>
            <a:ext cx="1125537" cy="1219200"/>
          </a:xfrm>
          <a:prstGeom prst="straightConnector1">
            <a:avLst/>
          </a:prstGeom>
          <a:noFill/>
          <a:ln w="9525" algn="ctr">
            <a:solidFill>
              <a:srgbClr val="000000"/>
            </a:solidFill>
            <a:miter lim="800000"/>
            <a:headEnd/>
            <a:tailEnd type="arrow" w="med" len="med"/>
          </a:ln>
        </p:spPr>
      </p:cxnSp>
      <p:sp>
        <p:nvSpPr>
          <p:cNvPr id="27" name="TextBox 20"/>
          <p:cNvSpPr txBox="1">
            <a:spLocks noChangeArrowheads="1"/>
          </p:cNvSpPr>
          <p:nvPr/>
        </p:nvSpPr>
        <p:spPr bwMode="auto">
          <a:xfrm>
            <a:off x="4895850" y="2290763"/>
            <a:ext cx="857250" cy="461962"/>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恒温</a:t>
            </a:r>
          </a:p>
        </p:txBody>
      </p:sp>
      <p:sp>
        <p:nvSpPr>
          <p:cNvPr id="28" name="TextBox 21"/>
          <p:cNvSpPr txBox="1">
            <a:spLocks noChangeArrowheads="1"/>
          </p:cNvSpPr>
          <p:nvPr/>
        </p:nvSpPr>
        <p:spPr bwMode="auto">
          <a:xfrm>
            <a:off x="7824788" y="2290763"/>
            <a:ext cx="857250" cy="461962"/>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冷血</a:t>
            </a:r>
          </a:p>
        </p:txBody>
      </p:sp>
      <p:sp>
        <p:nvSpPr>
          <p:cNvPr id="29" name="TextBox 22"/>
          <p:cNvSpPr txBox="1">
            <a:spLocks noChangeArrowheads="1"/>
          </p:cNvSpPr>
          <p:nvPr/>
        </p:nvSpPr>
        <p:spPr bwMode="auto">
          <a:xfrm>
            <a:off x="3824288" y="4114801"/>
            <a:ext cx="571500" cy="461963"/>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是</a:t>
            </a:r>
          </a:p>
        </p:txBody>
      </p:sp>
      <p:sp>
        <p:nvSpPr>
          <p:cNvPr id="30" name="TextBox 23"/>
          <p:cNvSpPr txBox="1">
            <a:spLocks noChangeArrowheads="1"/>
          </p:cNvSpPr>
          <p:nvPr/>
        </p:nvSpPr>
        <p:spPr bwMode="auto">
          <a:xfrm>
            <a:off x="6396038" y="4114801"/>
            <a:ext cx="500062" cy="461963"/>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Arial" charset="0"/>
              </a:rPr>
              <a:t>否</a:t>
            </a:r>
          </a:p>
        </p:txBody>
      </p:sp>
      <p:sp>
        <p:nvSpPr>
          <p:cNvPr id="31" name="矩形 30"/>
          <p:cNvSpPr/>
          <p:nvPr/>
        </p:nvSpPr>
        <p:spPr>
          <a:xfrm>
            <a:off x="1752600" y="1182470"/>
            <a:ext cx="4182556"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rPr>
              <a:t>界 门 纲 目 科 属 种</a:t>
            </a:r>
          </a:p>
        </p:txBody>
      </p:sp>
      <p:sp>
        <p:nvSpPr>
          <p:cNvPr id="32" name="矩形 31"/>
          <p:cNvSpPr/>
          <p:nvPr/>
        </p:nvSpPr>
        <p:spPr>
          <a:xfrm>
            <a:off x="2590800" y="5968426"/>
            <a:ext cx="6172200" cy="584775"/>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rPr>
              <a:t>属性顺序由其信息增益决定</a:t>
            </a:r>
          </a:p>
        </p:txBody>
      </p:sp>
    </p:spTree>
    <p:extLst>
      <p:ext uri="{BB962C8B-B14F-4D97-AF65-F5344CB8AC3E}">
        <p14:creationId xmlns:p14="http://schemas.microsoft.com/office/powerpoint/2010/main" val="390998631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94"/>
          <p:cNvGraphicFramePr>
            <a:graphicFrameLocks noGrp="1"/>
          </p:cNvGraphicFramePr>
          <p:nvPr/>
        </p:nvGraphicFramePr>
        <p:xfrm>
          <a:off x="2711450" y="1601788"/>
          <a:ext cx="6819900" cy="4358640"/>
        </p:xfrm>
        <a:graphic>
          <a:graphicData uri="http://schemas.openxmlformats.org/drawingml/2006/table">
            <a:tbl>
              <a:tblPr/>
              <a:tblGrid>
                <a:gridCol w="1219200">
                  <a:extLst>
                    <a:ext uri="{9D8B030D-6E8A-4147-A177-3AD203B41FA5}">
                      <a16:colId xmlns:a16="http://schemas.microsoft.com/office/drawing/2014/main" val="20000"/>
                    </a:ext>
                  </a:extLst>
                </a:gridCol>
                <a:gridCol w="170815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45415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36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鸡蛋编号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对着光线照射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用手摇晃</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放在盐水中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鸡蛋好坏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透明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不摇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透明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不摇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透明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不摇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透明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不摇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透明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不摇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浑浊</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不摇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浑浊</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不摇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透明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不摇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浑浊</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49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浑浊</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矩形 4"/>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决策树</a:t>
            </a:r>
          </a:p>
        </p:txBody>
      </p:sp>
    </p:spTree>
    <p:extLst>
      <p:ext uri="{BB962C8B-B14F-4D97-AF65-F5344CB8AC3E}">
        <p14:creationId xmlns:p14="http://schemas.microsoft.com/office/powerpoint/2010/main" val="250329737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8" name="Text Box 4"/>
          <p:cNvSpPr txBox="1">
            <a:spLocks noChangeArrowheads="1"/>
          </p:cNvSpPr>
          <p:nvPr/>
        </p:nvSpPr>
        <p:spPr bwMode="auto">
          <a:xfrm>
            <a:off x="3933825" y="1157289"/>
            <a:ext cx="5734050" cy="1200329"/>
          </a:xfrm>
          <a:prstGeom prst="rect">
            <a:avLst/>
          </a:prstGeom>
          <a:noFill/>
          <a:ln w="9525" algn="ctr">
            <a:noFill/>
            <a:miter lim="800000"/>
            <a:headEnd/>
            <a:tailEnd/>
          </a:ln>
          <a:effectLst/>
        </p:spPr>
        <p:txBody>
          <a:bodyPr>
            <a:spAutoFit/>
            <a:flatTx/>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92929"/>
                </a:solidFill>
                <a:effectLst>
                  <a:outerShdw blurRad="38100" dist="38100" dir="2700000" algn="tl">
                    <a:srgbClr val="C0C0C0"/>
                  </a:outerShdw>
                </a:effectLst>
                <a:uLnTx/>
                <a:uFillTx/>
                <a:latin typeface="华文新魏" pitchFamily="2" charset="-122"/>
                <a:ea typeface="华文新魏" pitchFamily="2" charset="-122"/>
                <a:cs typeface="Arial" charset="0"/>
              </a:rPr>
              <a:t>随机判定分类器</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92929"/>
                </a:solidFill>
                <a:effectLst>
                  <a:outerShdw blurRad="38100" dist="38100" dir="2700000" algn="tl">
                    <a:srgbClr val="C0C0C0"/>
                  </a:outerShdw>
                </a:effectLst>
                <a:uLnTx/>
                <a:uFillTx/>
                <a:latin typeface="华文新魏" pitchFamily="2" charset="-122"/>
                <a:ea typeface="华文新魏" pitchFamily="2" charset="-122"/>
                <a:cs typeface="Arial" charset="0"/>
              </a:rPr>
              <a:t>鸡蛋好坏的概率分别为</a:t>
            </a:r>
            <a:r>
              <a:rPr kumimoji="0" lang="en-US" altLang="zh-CN" sz="2400" b="1" i="0" u="none" strike="noStrike" kern="1200" cap="none" spc="0" normalizeH="0" baseline="0" noProof="0" dirty="0">
                <a:ln>
                  <a:noFill/>
                </a:ln>
                <a:solidFill>
                  <a:srgbClr val="292929"/>
                </a:solidFill>
                <a:effectLst>
                  <a:outerShdw blurRad="38100" dist="38100" dir="2700000" algn="tl">
                    <a:srgbClr val="C0C0C0"/>
                  </a:outerShdw>
                </a:effectLst>
                <a:uLnTx/>
                <a:uFillTx/>
                <a:latin typeface="华文新魏" pitchFamily="2" charset="-122"/>
                <a:ea typeface="华文新魏" pitchFamily="2" charset="-122"/>
                <a:cs typeface="Arial" charset="0"/>
              </a:rPr>
              <a:t>6/10, 4/10</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92929"/>
                </a:solidFill>
                <a:effectLst>
                  <a:outerShdw blurRad="38100" dist="38100" dir="2700000" algn="tl">
                    <a:srgbClr val="C0C0C0"/>
                  </a:outerShdw>
                </a:effectLst>
                <a:uLnTx/>
                <a:uFillTx/>
                <a:latin typeface="华文新魏" pitchFamily="2" charset="-122"/>
                <a:ea typeface="华文新魏" pitchFamily="2" charset="-122"/>
                <a:cs typeface="Arial" charset="0"/>
              </a:rPr>
              <a:t>熵为</a:t>
            </a:r>
            <a:r>
              <a:rPr kumimoji="0" lang="en-US" altLang="zh-CN" sz="2400" b="1" i="0" u="none" strike="noStrike" kern="1200" cap="none" spc="0" normalizeH="0" baseline="0" noProof="0" dirty="0">
                <a:ln>
                  <a:noFill/>
                </a:ln>
                <a:solidFill>
                  <a:srgbClr val="292929"/>
                </a:solidFill>
                <a:effectLst>
                  <a:outerShdw blurRad="38100" dist="38100" dir="2700000" algn="tl">
                    <a:srgbClr val="C0C0C0"/>
                  </a:outerShdw>
                </a:effectLst>
                <a:uLnTx/>
                <a:uFillTx/>
                <a:latin typeface="华文新魏" pitchFamily="2" charset="-122"/>
                <a:ea typeface="华文新魏" pitchFamily="2" charset="-122"/>
                <a:cs typeface="Arial" charset="0"/>
              </a:rPr>
              <a:t>-(6/10*log(6/10)+4/10*log(4/10))</a:t>
            </a:r>
          </a:p>
        </p:txBody>
      </p:sp>
      <p:sp>
        <p:nvSpPr>
          <p:cNvPr id="943109" name="Text Box 5"/>
          <p:cNvSpPr txBox="1">
            <a:spLocks noChangeArrowheads="1"/>
          </p:cNvSpPr>
          <p:nvPr/>
        </p:nvSpPr>
        <p:spPr bwMode="auto">
          <a:xfrm>
            <a:off x="2927351" y="2633663"/>
            <a:ext cx="7312025" cy="1938992"/>
          </a:xfrm>
          <a:prstGeom prst="rect">
            <a:avLst/>
          </a:prstGeom>
          <a:noFill/>
          <a:ln w="9525" algn="ctr">
            <a:noFill/>
            <a:miter lim="800000"/>
            <a:headEnd/>
            <a:tailEnd/>
          </a:ln>
          <a:effectLst/>
        </p:spPr>
        <p:txBody>
          <a:bodyPr>
            <a:spAutoFit/>
            <a:flatTx/>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33"/>
                </a:solidFill>
                <a:effectLst>
                  <a:outerShdw blurRad="38100" dist="38100" dir="2700000" algn="tl">
                    <a:srgbClr val="C0C0C0"/>
                  </a:outerShdw>
                </a:effectLst>
                <a:uLnTx/>
                <a:uFillTx/>
                <a:latin typeface="华文新魏" pitchFamily="2" charset="-122"/>
                <a:ea typeface="华文新魏" pitchFamily="2" charset="-122"/>
                <a:cs typeface="Arial" charset="0"/>
              </a:rPr>
              <a:t>选择用手摇晃判定的分类器</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33"/>
                </a:solidFill>
                <a:effectLst>
                  <a:outerShdw blurRad="38100" dist="38100" dir="2700000" algn="tl">
                    <a:srgbClr val="C0C0C0"/>
                  </a:outerShdw>
                </a:effectLst>
                <a:uLnTx/>
                <a:uFillTx/>
                <a:latin typeface="华文新魏" pitchFamily="2" charset="-122"/>
                <a:ea typeface="华文新魏" pitchFamily="2" charset="-122"/>
                <a:cs typeface="Arial" charset="0"/>
              </a:rPr>
              <a:t>不摇晃时鸡蛋好坏的概率分别为</a:t>
            </a:r>
            <a:r>
              <a:rPr kumimoji="0" lang="en-US" altLang="zh-CN" sz="2400" b="1" i="0" u="none" strike="noStrike" kern="1200" cap="none" spc="0" normalizeH="0" baseline="0" noProof="0" dirty="0">
                <a:ln>
                  <a:noFill/>
                </a:ln>
                <a:solidFill>
                  <a:srgbClr val="660033"/>
                </a:solidFill>
                <a:effectLst>
                  <a:outerShdw blurRad="38100" dist="38100" dir="2700000" algn="tl">
                    <a:srgbClr val="C0C0C0"/>
                  </a:outerShdw>
                </a:effectLst>
                <a:uLnTx/>
                <a:uFillTx/>
                <a:latin typeface="华文新魏" pitchFamily="2" charset="-122"/>
                <a:ea typeface="华文新魏" pitchFamily="2" charset="-122"/>
                <a:cs typeface="Arial" charset="0"/>
              </a:rPr>
              <a:t>6/8, 2/8</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33"/>
                </a:solidFill>
                <a:effectLst>
                  <a:outerShdw blurRad="38100" dist="38100" dir="2700000" algn="tl">
                    <a:srgbClr val="C0C0C0"/>
                  </a:outerShdw>
                </a:effectLst>
                <a:uLnTx/>
                <a:uFillTx/>
                <a:latin typeface="华文新魏" pitchFamily="2" charset="-122"/>
                <a:ea typeface="华文新魏" pitchFamily="2" charset="-122"/>
                <a:cs typeface="Arial" charset="0"/>
              </a:rPr>
              <a:t>摇晃时鸡蛋好坏的概率分别为</a:t>
            </a:r>
            <a:r>
              <a:rPr kumimoji="0" lang="en-US" altLang="zh-CN" sz="2400" b="1" i="0" u="none" strike="noStrike" kern="1200" cap="none" spc="0" normalizeH="0" baseline="0" noProof="0" dirty="0">
                <a:ln>
                  <a:noFill/>
                </a:ln>
                <a:solidFill>
                  <a:srgbClr val="660033"/>
                </a:solidFill>
                <a:effectLst>
                  <a:outerShdw blurRad="38100" dist="38100" dir="2700000" algn="tl">
                    <a:srgbClr val="C0C0C0"/>
                  </a:outerShdw>
                </a:effectLst>
                <a:uLnTx/>
                <a:uFillTx/>
                <a:latin typeface="华文新魏" pitchFamily="2" charset="-122"/>
                <a:ea typeface="华文新魏" pitchFamily="2" charset="-122"/>
                <a:cs typeface="Arial" charset="0"/>
              </a:rPr>
              <a:t>0/2, 2/2</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660033"/>
                </a:solidFill>
                <a:effectLst>
                  <a:outerShdw blurRad="38100" dist="38100" dir="2700000" algn="tl">
                    <a:srgbClr val="C0C0C0"/>
                  </a:outerShdw>
                </a:effectLst>
                <a:uLnTx/>
                <a:uFillTx/>
                <a:latin typeface="华文新魏" pitchFamily="2" charset="-122"/>
                <a:ea typeface="华文新魏" pitchFamily="2" charset="-122"/>
                <a:cs typeface="Arial" charset="0"/>
              </a:rPr>
              <a:t>熵为</a:t>
            </a:r>
            <a:r>
              <a:rPr kumimoji="0" lang="en-US" altLang="zh-CN" sz="2400" b="1" i="0" u="none" strike="noStrike" kern="1200" cap="none" spc="0" normalizeH="0" baseline="0" noProof="0" dirty="0">
                <a:ln>
                  <a:noFill/>
                </a:ln>
                <a:solidFill>
                  <a:srgbClr val="660033"/>
                </a:solidFill>
                <a:effectLst>
                  <a:outerShdw blurRad="38100" dist="38100" dir="2700000" algn="tl">
                    <a:srgbClr val="C0C0C0"/>
                  </a:outerShdw>
                </a:effectLst>
                <a:uLnTx/>
                <a:uFillTx/>
                <a:latin typeface="华文新魏" pitchFamily="2" charset="-122"/>
                <a:ea typeface="华文新魏" pitchFamily="2" charset="-122"/>
                <a:cs typeface="Arial" charset="0"/>
              </a:rPr>
              <a:t>-((6/8*log(6/8)+2/8*log(2/8))*8/10+</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660033"/>
                </a:solidFill>
                <a:effectLst>
                  <a:outerShdw blurRad="38100" dist="38100" dir="2700000" algn="tl">
                    <a:srgbClr val="C0C0C0"/>
                  </a:outerShdw>
                </a:effectLst>
                <a:uLnTx/>
                <a:uFillTx/>
                <a:latin typeface="华文新魏" pitchFamily="2" charset="-122"/>
                <a:ea typeface="华文新魏" pitchFamily="2" charset="-122"/>
                <a:cs typeface="Arial" charset="0"/>
              </a:rPr>
              <a:t>(0/2*log(0/2)+2/2*log(2/2))*2/10)</a:t>
            </a:r>
          </a:p>
        </p:txBody>
      </p:sp>
      <p:sp>
        <p:nvSpPr>
          <p:cNvPr id="943110" name="Text Box 6"/>
          <p:cNvSpPr txBox="1">
            <a:spLocks noChangeArrowheads="1"/>
          </p:cNvSpPr>
          <p:nvPr/>
        </p:nvSpPr>
        <p:spPr bwMode="auto">
          <a:xfrm>
            <a:off x="2971800" y="4800600"/>
            <a:ext cx="6000750" cy="1938992"/>
          </a:xfrm>
          <a:prstGeom prst="rect">
            <a:avLst/>
          </a:prstGeom>
          <a:noFill/>
          <a:ln w="9525" algn="ctr">
            <a:noFill/>
            <a:miter lim="800000"/>
            <a:headEnd/>
            <a:tailEnd/>
          </a:ln>
          <a:effectLst/>
        </p:spPr>
        <p:txBody>
          <a:bodyPr>
            <a:spAutoFit/>
            <a:flatTx/>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华文新魏" pitchFamily="2" charset="-122"/>
                <a:ea typeface="华文新魏" pitchFamily="2" charset="-122"/>
                <a:cs typeface="Arial" charset="0"/>
              </a:rPr>
              <a:t>选择盐水判定的分类器</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华文新魏" pitchFamily="2" charset="-122"/>
                <a:ea typeface="华文新魏" pitchFamily="2" charset="-122"/>
                <a:cs typeface="Arial" charset="0"/>
              </a:rPr>
              <a:t>沉下时鸡蛋好坏的概率分别为</a:t>
            </a:r>
            <a:r>
              <a:rPr kumimoji="0" lang="en-US" altLang="zh-CN" sz="24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华文新魏" pitchFamily="2" charset="-122"/>
                <a:ea typeface="华文新魏" pitchFamily="2" charset="-122"/>
                <a:cs typeface="Arial" charset="0"/>
              </a:rPr>
              <a:t>6/7, 1/7</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华文新魏" pitchFamily="2" charset="-122"/>
                <a:ea typeface="华文新魏" pitchFamily="2" charset="-122"/>
                <a:cs typeface="Arial" charset="0"/>
              </a:rPr>
              <a:t>浮起时鸡蛋好坏的概率分别为</a:t>
            </a:r>
            <a:r>
              <a:rPr kumimoji="0" lang="en-US" altLang="zh-CN" sz="24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华文新魏" pitchFamily="2" charset="-122"/>
                <a:ea typeface="华文新魏" pitchFamily="2" charset="-122"/>
                <a:cs typeface="Arial" charset="0"/>
              </a:rPr>
              <a:t>0/3, 3/3</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华文新魏" pitchFamily="2" charset="-122"/>
                <a:ea typeface="华文新魏" pitchFamily="2" charset="-122"/>
                <a:cs typeface="Arial" charset="0"/>
              </a:rPr>
              <a:t>熵为</a:t>
            </a:r>
            <a:r>
              <a:rPr kumimoji="0" lang="en-US" altLang="zh-CN" sz="24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华文新魏" pitchFamily="2" charset="-122"/>
                <a:ea typeface="华文新魏" pitchFamily="2" charset="-122"/>
                <a:cs typeface="Arial" charset="0"/>
              </a:rPr>
              <a:t>-((6/7*log(6/7)+1/7*log(1/7))*7/10+</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3399"/>
                </a:solidFill>
                <a:effectLst>
                  <a:outerShdw blurRad="38100" dist="38100" dir="2700000" algn="tl">
                    <a:srgbClr val="C0C0C0"/>
                  </a:outerShdw>
                </a:effectLst>
                <a:uLnTx/>
                <a:uFillTx/>
                <a:latin typeface="华文新魏" pitchFamily="2" charset="-122"/>
                <a:ea typeface="华文新魏" pitchFamily="2" charset="-122"/>
                <a:cs typeface="Arial" charset="0"/>
              </a:rPr>
              <a:t>(0/3*log(0/3)+3/3*log(3/3))*3/10)</a:t>
            </a:r>
          </a:p>
        </p:txBody>
      </p:sp>
      <p:graphicFrame>
        <p:nvGraphicFramePr>
          <p:cNvPr id="8194" name="Object 7"/>
          <p:cNvGraphicFramePr>
            <a:graphicFrameLocks noChangeAspect="1"/>
          </p:cNvGraphicFramePr>
          <p:nvPr/>
        </p:nvGraphicFramePr>
        <p:xfrm>
          <a:off x="1847850" y="1339851"/>
          <a:ext cx="2057400" cy="530225"/>
        </p:xfrm>
        <a:graphic>
          <a:graphicData uri="http://schemas.openxmlformats.org/presentationml/2006/ole">
            <mc:AlternateContent xmlns:mc="http://schemas.openxmlformats.org/markup-compatibility/2006">
              <mc:Choice xmlns:v="urn:schemas-microsoft-com:vml" Requires="v">
                <p:oleObj spid="_x0000_s11266" name="公式" r:id="rId4" imgW="774360" imgH="203040" progId="Equation.3">
                  <p:embed/>
                </p:oleObj>
              </mc:Choice>
              <mc:Fallback>
                <p:oleObj name="公式" r:id="rId4" imgW="774360" imgH="203040" progId="Equation.3">
                  <p:embed/>
                  <p:pic>
                    <p:nvPicPr>
                      <p:cNvPr id="819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339851"/>
                        <a:ext cx="20574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决策树</a:t>
            </a:r>
          </a:p>
        </p:txBody>
      </p:sp>
    </p:spTree>
    <p:extLst>
      <p:ext uri="{BB962C8B-B14F-4D97-AF65-F5344CB8AC3E}">
        <p14:creationId xmlns:p14="http://schemas.microsoft.com/office/powerpoint/2010/main" val="3134770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3"/>
          <p:cNvSpPr>
            <a:spLocks noChangeArrowheads="1"/>
          </p:cNvSpPr>
          <p:nvPr/>
        </p:nvSpPr>
        <p:spPr bwMode="auto">
          <a:xfrm>
            <a:off x="5381625" y="1371600"/>
            <a:ext cx="1500188" cy="857250"/>
          </a:xfrm>
          <a:prstGeom prst="ellipse">
            <a:avLst/>
          </a:prstGeom>
          <a:solidFill>
            <a:srgbClr val="00E4A8"/>
          </a:solidFill>
          <a:ln w="9525" algn="ctr">
            <a:solidFill>
              <a:srgbClr val="000000"/>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solidFill>
                <a:effectLst/>
                <a:uLnTx/>
                <a:uFillTx/>
                <a:latin typeface="华文新魏" pitchFamily="2" charset="-122"/>
                <a:ea typeface="华文新魏" pitchFamily="2" charset="-122"/>
                <a:cs typeface="Arial" charset="0"/>
              </a:rPr>
              <a:t>盐水</a:t>
            </a:r>
          </a:p>
        </p:txBody>
      </p:sp>
      <p:sp>
        <p:nvSpPr>
          <p:cNvPr id="18" name="椭圆 4"/>
          <p:cNvSpPr>
            <a:spLocks noChangeArrowheads="1"/>
          </p:cNvSpPr>
          <p:nvPr/>
        </p:nvSpPr>
        <p:spPr bwMode="auto">
          <a:xfrm>
            <a:off x="4095750" y="3371850"/>
            <a:ext cx="1500188" cy="857250"/>
          </a:xfrm>
          <a:prstGeom prst="ellipse">
            <a:avLst/>
          </a:prstGeom>
          <a:solidFill>
            <a:srgbClr val="00E4A8"/>
          </a:solidFill>
          <a:ln w="9525" algn="ctr">
            <a:solidFill>
              <a:srgbClr val="000000"/>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solidFill>
                <a:effectLst/>
                <a:uLnTx/>
                <a:uFillTx/>
                <a:latin typeface="华文新魏" pitchFamily="2" charset="-122"/>
                <a:ea typeface="华文新魏" pitchFamily="2" charset="-122"/>
                <a:cs typeface="Arial" charset="0"/>
              </a:rPr>
              <a:t>照射</a:t>
            </a:r>
          </a:p>
        </p:txBody>
      </p:sp>
      <p:sp>
        <p:nvSpPr>
          <p:cNvPr id="19" name="矩形 5"/>
          <p:cNvSpPr>
            <a:spLocks noChangeArrowheads="1"/>
          </p:cNvSpPr>
          <p:nvPr/>
        </p:nvSpPr>
        <p:spPr bwMode="auto">
          <a:xfrm>
            <a:off x="6953250" y="3443289"/>
            <a:ext cx="2286000" cy="714375"/>
          </a:xfrm>
          <a:prstGeom prst="rect">
            <a:avLst/>
          </a:prstGeom>
          <a:solidFill>
            <a:srgbClr val="00E4A8"/>
          </a:solidFill>
          <a:ln w="9525" algn="ctr">
            <a:solidFill>
              <a:srgbClr val="000000"/>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solidFill>
                <a:effectLst/>
                <a:uLnTx/>
                <a:uFillTx/>
                <a:latin typeface="华文新魏" pitchFamily="2" charset="-122"/>
                <a:ea typeface="华文新魏" pitchFamily="2" charset="-122"/>
                <a:cs typeface="Arial" charset="0"/>
              </a:rPr>
              <a:t>坏蛋</a:t>
            </a:r>
          </a:p>
        </p:txBody>
      </p:sp>
      <p:sp>
        <p:nvSpPr>
          <p:cNvPr id="20" name="矩形 6"/>
          <p:cNvSpPr>
            <a:spLocks noChangeArrowheads="1"/>
          </p:cNvSpPr>
          <p:nvPr/>
        </p:nvSpPr>
        <p:spPr bwMode="auto">
          <a:xfrm>
            <a:off x="2309814" y="5229226"/>
            <a:ext cx="2071687" cy="714375"/>
          </a:xfrm>
          <a:prstGeom prst="rect">
            <a:avLst/>
          </a:prstGeom>
          <a:solidFill>
            <a:srgbClr val="00E4A8"/>
          </a:solidFill>
          <a:ln w="9525" algn="ctr">
            <a:solidFill>
              <a:srgbClr val="000000"/>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solidFill>
                <a:effectLst/>
                <a:uLnTx/>
                <a:uFillTx/>
                <a:latin typeface="华文新魏" pitchFamily="2" charset="-122"/>
                <a:ea typeface="华文新魏" pitchFamily="2" charset="-122"/>
                <a:cs typeface="Arial" charset="0"/>
              </a:rPr>
              <a:t>坏蛋</a:t>
            </a:r>
          </a:p>
        </p:txBody>
      </p:sp>
      <p:sp>
        <p:nvSpPr>
          <p:cNvPr id="21" name="矩形 7"/>
          <p:cNvSpPr>
            <a:spLocks noChangeArrowheads="1"/>
          </p:cNvSpPr>
          <p:nvPr/>
        </p:nvSpPr>
        <p:spPr bwMode="auto">
          <a:xfrm>
            <a:off x="5453063" y="5229226"/>
            <a:ext cx="2286000" cy="714375"/>
          </a:xfrm>
          <a:prstGeom prst="rect">
            <a:avLst/>
          </a:prstGeom>
          <a:solidFill>
            <a:srgbClr val="00E4A8"/>
          </a:solidFill>
          <a:ln w="9525" algn="ctr">
            <a:solidFill>
              <a:srgbClr val="000000"/>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solidFill>
                <a:effectLst/>
                <a:uLnTx/>
                <a:uFillTx/>
                <a:latin typeface="华文新魏" pitchFamily="2" charset="-122"/>
                <a:ea typeface="华文新魏" pitchFamily="2" charset="-122"/>
                <a:cs typeface="Arial" charset="0"/>
              </a:rPr>
              <a:t>好蛋</a:t>
            </a:r>
          </a:p>
        </p:txBody>
      </p:sp>
      <p:cxnSp>
        <p:nvCxnSpPr>
          <p:cNvPr id="22" name="直接箭头连接符 9"/>
          <p:cNvCxnSpPr>
            <a:cxnSpLocks noChangeShapeType="1"/>
            <a:stCxn id="17" idx="3"/>
            <a:endCxn id="18" idx="0"/>
          </p:cNvCxnSpPr>
          <p:nvPr/>
        </p:nvCxnSpPr>
        <p:spPr bwMode="auto">
          <a:xfrm rot="5400000">
            <a:off x="4588669" y="2359819"/>
            <a:ext cx="1268412" cy="755650"/>
          </a:xfrm>
          <a:prstGeom prst="straightConnector1">
            <a:avLst/>
          </a:prstGeom>
          <a:noFill/>
          <a:ln w="9525" algn="ctr">
            <a:solidFill>
              <a:srgbClr val="000000"/>
            </a:solidFill>
            <a:miter lim="800000"/>
            <a:headEnd/>
            <a:tailEnd type="arrow" w="med" len="med"/>
          </a:ln>
        </p:spPr>
      </p:cxnSp>
      <p:cxnSp>
        <p:nvCxnSpPr>
          <p:cNvPr id="23" name="直接箭头连接符 12"/>
          <p:cNvCxnSpPr>
            <a:cxnSpLocks noChangeShapeType="1"/>
            <a:stCxn id="17" idx="5"/>
            <a:endCxn id="19" idx="0"/>
          </p:cNvCxnSpPr>
          <p:nvPr/>
        </p:nvCxnSpPr>
        <p:spPr bwMode="auto">
          <a:xfrm rot="16200000" flipH="1">
            <a:off x="6709569" y="2056607"/>
            <a:ext cx="1339850" cy="1433512"/>
          </a:xfrm>
          <a:prstGeom prst="straightConnector1">
            <a:avLst/>
          </a:prstGeom>
          <a:noFill/>
          <a:ln w="9525" algn="ctr">
            <a:solidFill>
              <a:srgbClr val="000000"/>
            </a:solidFill>
            <a:miter lim="800000"/>
            <a:headEnd/>
            <a:tailEnd type="arrow" w="med" len="med"/>
          </a:ln>
        </p:spPr>
      </p:cxnSp>
      <p:cxnSp>
        <p:nvCxnSpPr>
          <p:cNvPr id="24" name="直接箭头连接符 15"/>
          <p:cNvCxnSpPr>
            <a:cxnSpLocks noChangeShapeType="1"/>
            <a:stCxn id="18" idx="3"/>
            <a:endCxn id="20" idx="0"/>
          </p:cNvCxnSpPr>
          <p:nvPr/>
        </p:nvCxnSpPr>
        <p:spPr bwMode="auto">
          <a:xfrm rot="5400000">
            <a:off x="3267076" y="4181476"/>
            <a:ext cx="1125537" cy="969962"/>
          </a:xfrm>
          <a:prstGeom prst="straightConnector1">
            <a:avLst/>
          </a:prstGeom>
          <a:noFill/>
          <a:ln w="9525" algn="ctr">
            <a:solidFill>
              <a:srgbClr val="000000"/>
            </a:solidFill>
            <a:miter lim="800000"/>
            <a:headEnd/>
            <a:tailEnd type="arrow" w="med" len="med"/>
          </a:ln>
        </p:spPr>
      </p:cxnSp>
      <p:cxnSp>
        <p:nvCxnSpPr>
          <p:cNvPr id="25" name="直接箭头连接符 18"/>
          <p:cNvCxnSpPr>
            <a:cxnSpLocks noChangeShapeType="1"/>
            <a:stCxn id="18" idx="5"/>
            <a:endCxn id="21" idx="0"/>
          </p:cNvCxnSpPr>
          <p:nvPr/>
        </p:nvCxnSpPr>
        <p:spPr bwMode="auto">
          <a:xfrm rot="16200000" flipH="1">
            <a:off x="5423695" y="4056857"/>
            <a:ext cx="1125537" cy="1219200"/>
          </a:xfrm>
          <a:prstGeom prst="straightConnector1">
            <a:avLst/>
          </a:prstGeom>
          <a:noFill/>
          <a:ln w="9525" algn="ctr">
            <a:solidFill>
              <a:srgbClr val="000000"/>
            </a:solidFill>
            <a:miter lim="800000"/>
            <a:headEnd/>
            <a:tailEnd type="arrow" w="med" len="med"/>
          </a:ln>
        </p:spPr>
      </p:cxnSp>
      <p:sp>
        <p:nvSpPr>
          <p:cNvPr id="26" name="TextBox 20"/>
          <p:cNvSpPr txBox="1">
            <a:spLocks noChangeArrowheads="1"/>
          </p:cNvSpPr>
          <p:nvPr/>
        </p:nvSpPr>
        <p:spPr bwMode="auto">
          <a:xfrm>
            <a:off x="4381500" y="2443164"/>
            <a:ext cx="1119339" cy="46166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沉</a:t>
            </a:r>
          </a:p>
        </p:txBody>
      </p:sp>
      <p:sp>
        <p:nvSpPr>
          <p:cNvPr id="27" name="TextBox 21"/>
          <p:cNvSpPr txBox="1">
            <a:spLocks noChangeArrowheads="1"/>
          </p:cNvSpPr>
          <p:nvPr/>
        </p:nvSpPr>
        <p:spPr bwMode="auto">
          <a:xfrm>
            <a:off x="7310438" y="2443164"/>
            <a:ext cx="1119339" cy="46166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浮</a:t>
            </a:r>
          </a:p>
        </p:txBody>
      </p:sp>
      <p:sp>
        <p:nvSpPr>
          <p:cNvPr id="28" name="TextBox 22"/>
          <p:cNvSpPr txBox="1">
            <a:spLocks noChangeArrowheads="1"/>
          </p:cNvSpPr>
          <p:nvPr/>
        </p:nvSpPr>
        <p:spPr bwMode="auto">
          <a:xfrm>
            <a:off x="3124200" y="4267201"/>
            <a:ext cx="988750" cy="46166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混浊</a:t>
            </a:r>
          </a:p>
        </p:txBody>
      </p:sp>
      <p:sp>
        <p:nvSpPr>
          <p:cNvPr id="29" name="TextBox 23"/>
          <p:cNvSpPr txBox="1">
            <a:spLocks noChangeArrowheads="1"/>
          </p:cNvSpPr>
          <p:nvPr/>
        </p:nvSpPr>
        <p:spPr bwMode="auto">
          <a:xfrm>
            <a:off x="5881688" y="4267201"/>
            <a:ext cx="976312" cy="46166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透明</a:t>
            </a:r>
          </a:p>
        </p:txBody>
      </p:sp>
      <p:sp>
        <p:nvSpPr>
          <p:cNvPr id="30" name="矩形 29"/>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决策树</a:t>
            </a:r>
          </a:p>
        </p:txBody>
      </p:sp>
    </p:spTree>
    <p:extLst>
      <p:ext uri="{BB962C8B-B14F-4D97-AF65-F5344CB8AC3E}">
        <p14:creationId xmlns:p14="http://schemas.microsoft.com/office/powerpoint/2010/main" val="385610388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决策树</a:t>
            </a:r>
          </a:p>
        </p:txBody>
      </p:sp>
      <p:sp>
        <p:nvSpPr>
          <p:cNvPr id="16" name="Rectangle 3"/>
          <p:cNvSpPr txBox="1">
            <a:spLocks noChangeArrowheads="1"/>
          </p:cNvSpPr>
          <p:nvPr/>
        </p:nvSpPr>
        <p:spPr bwMode="auto">
          <a:xfrm>
            <a:off x="1752600" y="1219200"/>
            <a:ext cx="8726488" cy="5105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5750" marR="0" lvl="0" indent="-285750" algn="l" defTabSz="914400" rtl="0" eaLnBrk="0" fontAlgn="base" latinLnBrk="0" hangingPunct="0">
              <a:lnSpc>
                <a:spcPct val="100000"/>
              </a:lnSpc>
              <a:spcBef>
                <a:spcPct val="20000"/>
              </a:spcBef>
              <a:spcAft>
                <a:spcPct val="20000"/>
              </a:spcAft>
              <a:buClr>
                <a:srgbClr val="FF0000"/>
              </a:buClr>
              <a:buSzTx/>
              <a:buFontTx/>
              <a:buBlip>
                <a:blip r:embed="rId3"/>
              </a:buBlip>
              <a:tabLst/>
              <a:defRPr/>
            </a:pPr>
            <a:r>
              <a:rPr kumimoji="0" lang="zh-CN" altLang="en-US" sz="28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rPr>
              <a:t>信息增益</a:t>
            </a:r>
            <a:r>
              <a:rPr kumimoji="0" lang="en-US" altLang="zh-CN" sz="28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rPr>
              <a:t>(information gain)</a:t>
            </a:r>
          </a:p>
          <a:p>
            <a:pPr marL="685800" marR="0" lvl="1" indent="-223838" algn="l" defTabSz="914400" rtl="0" eaLnBrk="0" fontAlgn="base" latinLnBrk="0" hangingPunct="0">
              <a:lnSpc>
                <a:spcPct val="125000"/>
              </a:lnSpc>
              <a:spcBef>
                <a:spcPct val="20000"/>
              </a:spcBef>
              <a:spcAft>
                <a:spcPct val="20000"/>
              </a:spcAft>
              <a:buClr>
                <a:srgbClr val="4D4D4D"/>
              </a:buClr>
              <a:buSzPct val="110000"/>
              <a:buFontTx/>
              <a:buChar char="•"/>
              <a:tabLst/>
              <a:defRPr/>
            </a:pP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设</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S</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是</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s</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个样本的集合，假定类标号属性有</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m</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个不同值，定义</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m</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个不同类</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C</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i</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，设</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i</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是</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C</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i</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中样本数。对一个给定的样本分类所需的期望信息为：</a:t>
            </a:r>
          </a:p>
          <a:p>
            <a:pPr marL="685800" marR="0" lvl="1" indent="-223838" algn="l" defTabSz="914400" rtl="0" eaLnBrk="0" fontAlgn="base" latinLnBrk="0" hangingPunct="0">
              <a:lnSpc>
                <a:spcPct val="100000"/>
              </a:lnSpc>
              <a:spcBef>
                <a:spcPct val="20000"/>
              </a:spcBef>
              <a:spcAft>
                <a:spcPct val="20000"/>
              </a:spcAft>
              <a:buClr>
                <a:srgbClr val="4D4D4D"/>
              </a:buClr>
              <a:buSzPct val="110000"/>
              <a:buFontTx/>
              <a:buNone/>
              <a:tabLst/>
              <a:defRPr/>
            </a:pP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a:t>
            </a:r>
          </a:p>
          <a:p>
            <a:pPr marL="685800" marR="0" lvl="1" indent="-223838" algn="l" defTabSz="914400" rtl="0" eaLnBrk="0" fontAlgn="base" latinLnBrk="0" hangingPunct="0">
              <a:lnSpc>
                <a:spcPct val="100000"/>
              </a:lnSpc>
              <a:spcBef>
                <a:spcPct val="20000"/>
              </a:spcBef>
              <a:spcAft>
                <a:spcPct val="20000"/>
              </a:spcAft>
              <a:buClr>
                <a:srgbClr val="4D4D4D"/>
              </a:buClr>
              <a:buSzPct val="110000"/>
              <a:buFontTx/>
              <a:buNone/>
              <a:tabLst/>
              <a:defRPr/>
            </a:pPr>
            <a:endPar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a:p>
            <a:pPr marL="685800" marR="0" lvl="1" indent="-223838" algn="l" defTabSz="914400" rtl="0" eaLnBrk="0" fontAlgn="base" latinLnBrk="0" hangingPunct="0">
              <a:lnSpc>
                <a:spcPct val="100000"/>
              </a:lnSpc>
              <a:spcBef>
                <a:spcPct val="20000"/>
              </a:spcBef>
              <a:spcAft>
                <a:spcPct val="20000"/>
              </a:spcAft>
              <a:buClr>
                <a:srgbClr val="4D4D4D"/>
              </a:buClr>
              <a:buSzPct val="110000"/>
              <a:buFontTx/>
              <a:buNone/>
              <a:tabLst/>
              <a:defRPr/>
            </a:pPr>
            <a:endPar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a:p>
            <a:pPr marL="685800" marR="0" lvl="1" indent="-223838" algn="l" defTabSz="914400" rtl="0" eaLnBrk="0" fontAlgn="base" latinLnBrk="0" hangingPunct="0">
              <a:lnSpc>
                <a:spcPct val="100000"/>
              </a:lnSpc>
              <a:spcBef>
                <a:spcPct val="20000"/>
              </a:spcBef>
              <a:spcAft>
                <a:spcPct val="20000"/>
              </a:spcAft>
              <a:buClr>
                <a:srgbClr val="4D4D4D"/>
              </a:buClr>
              <a:buSzPct val="110000"/>
              <a:buFontTx/>
              <a:buNone/>
              <a:tabLst/>
              <a:defRPr/>
            </a:pP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其中</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p</a:t>
            </a:r>
            <a:r>
              <a:rPr kumimoji="0" lang="en-US" altLang="zh-CN" sz="2400" b="0" i="0" u="none" strike="noStrike" kern="0" cap="none" spc="0" normalizeH="0" baseline="-14000" noProof="0" dirty="0">
                <a:ln>
                  <a:noFill/>
                </a:ln>
                <a:solidFill>
                  <a:srgbClr val="000066"/>
                </a:solidFill>
                <a:effectLst/>
                <a:uLnTx/>
                <a:uFillTx/>
                <a:latin typeface="华文新魏" pitchFamily="2" charset="-122"/>
                <a:ea typeface="华文新魏" pitchFamily="2" charset="-122"/>
                <a:cs typeface="Arial Unicode MS" pitchFamily="34" charset="-122"/>
              </a:rPr>
              <a:t>i</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 </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i</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/s</a:t>
            </a:r>
          </a:p>
        </p:txBody>
      </p:sp>
      <p:graphicFrame>
        <p:nvGraphicFramePr>
          <p:cNvPr id="31" name="Object 2"/>
          <p:cNvGraphicFramePr>
            <a:graphicFrameLocks noChangeAspect="1"/>
          </p:cNvGraphicFramePr>
          <p:nvPr/>
        </p:nvGraphicFramePr>
        <p:xfrm>
          <a:off x="3200400" y="3563548"/>
          <a:ext cx="5391150" cy="779852"/>
        </p:xfrm>
        <a:graphic>
          <a:graphicData uri="http://schemas.openxmlformats.org/presentationml/2006/ole">
            <mc:AlternateContent xmlns:mc="http://schemas.openxmlformats.org/markup-compatibility/2006">
              <mc:Choice xmlns:v="urn:schemas-microsoft-com:vml" Requires="v">
                <p:oleObj spid="_x0000_s12290" name="Equation" r:id="rId4" imgW="2019240" imgH="291960" progId="Equation.3">
                  <p:embed/>
                </p:oleObj>
              </mc:Choice>
              <mc:Fallback>
                <p:oleObj name="Equation" r:id="rId4" imgW="2019240" imgH="291960" progId="Equation.3">
                  <p:embed/>
                  <p:pic>
                    <p:nvPicPr>
                      <p:cNvPr id="3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563548"/>
                        <a:ext cx="5391150" cy="7798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2555137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决策树</a:t>
            </a:r>
          </a:p>
        </p:txBody>
      </p:sp>
      <p:sp>
        <p:nvSpPr>
          <p:cNvPr id="5" name="Rectangle 3"/>
          <p:cNvSpPr txBox="1">
            <a:spLocks noChangeArrowheads="1"/>
          </p:cNvSpPr>
          <p:nvPr/>
        </p:nvSpPr>
        <p:spPr bwMode="auto">
          <a:xfrm>
            <a:off x="1752600" y="1066800"/>
            <a:ext cx="8726488" cy="5562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8600" marR="0" lvl="0" indent="-223838" algn="l" defTabSz="914400" rtl="0" eaLnBrk="0" fontAlgn="base" latinLnBrk="0" hangingPunct="0">
              <a:lnSpc>
                <a:spcPct val="115000"/>
              </a:lnSpc>
              <a:spcBef>
                <a:spcPct val="20000"/>
              </a:spcBef>
              <a:spcAft>
                <a:spcPct val="20000"/>
              </a:spcAft>
              <a:buClr>
                <a:srgbClr val="4D4D4D"/>
              </a:buClr>
              <a:buSzPct val="110000"/>
              <a:buFontTx/>
              <a:buChar char="•"/>
              <a:tabLst/>
              <a:defRPr/>
            </a:pP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设属性</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A</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有</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v</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个不同值</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(a</a:t>
            </a:r>
            <a:r>
              <a:rPr kumimoji="0" lang="en-US" altLang="zh-CN" sz="2400" b="0" i="0" u="none" strike="noStrike" kern="0" cap="none" spc="0" normalizeH="0" baseline="-14000" noProof="0" dirty="0">
                <a:ln>
                  <a:noFill/>
                </a:ln>
                <a:solidFill>
                  <a:srgbClr val="000066"/>
                </a:solidFill>
                <a:effectLst/>
                <a:uLnTx/>
                <a:uFillTx/>
                <a:latin typeface="华文新魏" pitchFamily="2" charset="-122"/>
                <a:ea typeface="华文新魏" pitchFamily="2" charset="-122"/>
                <a:cs typeface="Arial Unicode MS" pitchFamily="34" charset="-122"/>
              </a:rPr>
              <a:t>1</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a</a:t>
            </a:r>
            <a:r>
              <a:rPr kumimoji="0" lang="en-US" altLang="zh-CN" sz="2400" b="0" i="0" u="none" strike="noStrike" kern="0" cap="none" spc="0" normalizeH="0" baseline="-14000" noProof="0" dirty="0">
                <a:ln>
                  <a:noFill/>
                </a:ln>
                <a:solidFill>
                  <a:srgbClr val="000066"/>
                </a:solidFill>
                <a:effectLst/>
                <a:uLnTx/>
                <a:uFillTx/>
                <a:latin typeface="华文新魏" pitchFamily="2" charset="-122"/>
                <a:ea typeface="华文新魏" pitchFamily="2" charset="-122"/>
                <a:cs typeface="Arial Unicode MS" pitchFamily="34" charset="-122"/>
              </a:rPr>
              <a:t>2</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a:t>
            </a:r>
            <a:r>
              <a:rPr kumimoji="0" lang="en-US" altLang="zh-CN" sz="2400" b="0" i="0" u="none" strike="noStrike" kern="0" cap="none" spc="0" normalizeH="0" baseline="0" noProof="0" dirty="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a</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v</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。可以用属性</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A</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将</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S</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划分为</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v</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个子集</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4000" noProof="0" dirty="0">
                <a:ln>
                  <a:noFill/>
                </a:ln>
                <a:solidFill>
                  <a:srgbClr val="000066"/>
                </a:solidFill>
                <a:effectLst/>
                <a:uLnTx/>
                <a:uFillTx/>
                <a:latin typeface="华文新魏" pitchFamily="2" charset="-122"/>
                <a:ea typeface="华文新魏" pitchFamily="2" charset="-122"/>
                <a:cs typeface="Arial Unicode MS" pitchFamily="34" charset="-122"/>
              </a:rPr>
              <a:t>1</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s</a:t>
            </a:r>
            <a:r>
              <a:rPr kumimoji="0" lang="en-US" altLang="zh-CN" sz="2400" b="0" i="0" u="none" strike="noStrike" kern="0" cap="none" spc="0" normalizeH="0" baseline="-14000" noProof="0" dirty="0">
                <a:ln>
                  <a:noFill/>
                </a:ln>
                <a:solidFill>
                  <a:srgbClr val="000066"/>
                </a:solidFill>
                <a:effectLst/>
                <a:uLnTx/>
                <a:uFillTx/>
                <a:latin typeface="华文新魏" pitchFamily="2" charset="-122"/>
                <a:ea typeface="华文新魏" pitchFamily="2" charset="-122"/>
                <a:cs typeface="Arial Unicode MS" pitchFamily="34" charset="-122"/>
              </a:rPr>
              <a:t>2</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a:t>
            </a:r>
            <a:r>
              <a:rPr kumimoji="0" lang="en-US" altLang="zh-CN" sz="2400" b="0" i="0" u="none" strike="noStrike" kern="0" cap="none" spc="0" normalizeH="0" baseline="0" noProof="0" dirty="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v</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，其中</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i</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中样本在属性</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A</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上具有值</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a</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i</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。设</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ij</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是子集</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j</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中类</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C</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i</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的样本数，则根据由</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A</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划分成子集的熵或期望信息是：</a:t>
            </a:r>
          </a:p>
          <a:p>
            <a:pPr marL="685800" marR="0" lvl="1" indent="-223838" algn="l" defTabSz="914400" rtl="0" eaLnBrk="0" fontAlgn="base" latinLnBrk="0" hangingPunct="0">
              <a:lnSpc>
                <a:spcPct val="115000"/>
              </a:lnSpc>
              <a:spcBef>
                <a:spcPct val="20000"/>
              </a:spcBef>
              <a:spcAft>
                <a:spcPct val="20000"/>
              </a:spcAft>
              <a:buClr>
                <a:srgbClr val="4D4D4D"/>
              </a:buClr>
              <a:buSzPct val="110000"/>
              <a:buFontTx/>
              <a:buChar char="•"/>
              <a:tabLst/>
              <a:defRPr/>
            </a:pPr>
            <a:endPar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a:p>
            <a:pPr marL="685800" marR="0" lvl="1" indent="-223838" algn="l" defTabSz="914400" rtl="0" eaLnBrk="0" fontAlgn="base" latinLnBrk="0" hangingPunct="0">
              <a:lnSpc>
                <a:spcPct val="115000"/>
              </a:lnSpc>
              <a:spcBef>
                <a:spcPct val="20000"/>
              </a:spcBef>
              <a:spcAft>
                <a:spcPct val="20000"/>
              </a:spcAft>
              <a:buClr>
                <a:srgbClr val="4D4D4D"/>
              </a:buClr>
              <a:buSzPct val="110000"/>
              <a:buFontTx/>
              <a:buChar char="•"/>
              <a:tabLst/>
              <a:defRPr/>
            </a:pPr>
            <a:endPar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a:p>
            <a:pPr marL="685800" marR="0" lvl="1" indent="-223838" algn="l" defTabSz="914400" rtl="0" eaLnBrk="0" fontAlgn="base" latinLnBrk="0" hangingPunct="0">
              <a:lnSpc>
                <a:spcPct val="115000"/>
              </a:lnSpc>
              <a:spcBef>
                <a:spcPct val="20000"/>
              </a:spcBef>
              <a:spcAft>
                <a:spcPct val="20000"/>
              </a:spcAft>
              <a:buClr>
                <a:srgbClr val="4D4D4D"/>
              </a:buClr>
              <a:buSzPct val="110000"/>
              <a:buFontTx/>
              <a:buChar char="•"/>
              <a:tabLst/>
              <a:defRPr/>
            </a:pPr>
            <a:endPar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a:p>
            <a:pPr marL="685800" marR="0" lvl="1" indent="-223838" algn="l" defTabSz="914400" rtl="0" eaLnBrk="0" fontAlgn="base" latinLnBrk="0" hangingPunct="0">
              <a:lnSpc>
                <a:spcPct val="115000"/>
              </a:lnSpc>
              <a:spcBef>
                <a:spcPct val="20000"/>
              </a:spcBef>
              <a:spcAft>
                <a:spcPct val="20000"/>
              </a:spcAft>
              <a:buClr>
                <a:srgbClr val="4D4D4D"/>
              </a:buClr>
              <a:buSzPct val="110000"/>
              <a:buFontTx/>
              <a:buChar char="•"/>
              <a:tabLst/>
              <a:defRPr/>
            </a:pPr>
            <a:endPar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a:p>
            <a:pPr marL="685800" marR="0" lvl="1" indent="-223838" algn="l" defTabSz="914400" rtl="0" eaLnBrk="0" fontAlgn="base" latinLnBrk="0" hangingPunct="0">
              <a:lnSpc>
                <a:spcPct val="115000"/>
              </a:lnSpc>
              <a:spcBef>
                <a:spcPct val="20000"/>
              </a:spcBef>
              <a:spcAft>
                <a:spcPct val="20000"/>
              </a:spcAft>
              <a:buClr>
                <a:srgbClr val="4D4D4D"/>
              </a:buClr>
              <a:buSzPct val="110000"/>
              <a:buFontTx/>
              <a:buNone/>
              <a:tabLst/>
              <a:defRPr/>
            </a:pP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其中</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p</a:t>
            </a:r>
            <a:r>
              <a:rPr kumimoji="0" lang="en-US" altLang="zh-CN" sz="2400" b="0" i="0" u="none" strike="noStrike" kern="0" cap="none" spc="0" normalizeH="0" baseline="-16000" noProof="0" dirty="0" err="1">
                <a:ln>
                  <a:noFill/>
                </a:ln>
                <a:solidFill>
                  <a:srgbClr val="000066"/>
                </a:solidFill>
                <a:effectLst/>
                <a:uLnTx/>
                <a:uFillTx/>
                <a:latin typeface="华文新魏" pitchFamily="2" charset="-122"/>
                <a:ea typeface="华文新魏" pitchFamily="2" charset="-122"/>
                <a:cs typeface="Arial Unicode MS" pitchFamily="34" charset="-122"/>
              </a:rPr>
              <a:t>ij</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6000" noProof="0" dirty="0" err="1">
                <a:ln>
                  <a:noFill/>
                </a:ln>
                <a:solidFill>
                  <a:srgbClr val="000066"/>
                </a:solidFill>
                <a:effectLst/>
                <a:uLnTx/>
                <a:uFillTx/>
                <a:latin typeface="华文新魏" pitchFamily="2" charset="-122"/>
                <a:ea typeface="华文新魏" pitchFamily="2" charset="-122"/>
                <a:cs typeface="Arial Unicode MS" pitchFamily="34" charset="-122"/>
              </a:rPr>
              <a:t>ij</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 </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6000" noProof="0" dirty="0" err="1">
                <a:ln>
                  <a:noFill/>
                </a:ln>
                <a:solidFill>
                  <a:srgbClr val="000066"/>
                </a:solidFill>
                <a:effectLst/>
                <a:uLnTx/>
                <a:uFillTx/>
                <a:latin typeface="华文新魏" pitchFamily="2" charset="-122"/>
                <a:ea typeface="华文新魏" pitchFamily="2" charset="-122"/>
                <a:cs typeface="Arial Unicode MS" pitchFamily="34" charset="-122"/>
              </a:rPr>
              <a:t>j</a:t>
            </a:r>
            <a:endPar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a:p>
            <a:pPr marL="228600" marR="0" lvl="0" indent="-223838" algn="l" defTabSz="914400" rtl="0" eaLnBrk="0" fontAlgn="base" latinLnBrk="0" hangingPunct="0">
              <a:lnSpc>
                <a:spcPct val="90000"/>
              </a:lnSpc>
              <a:spcBef>
                <a:spcPct val="20000"/>
              </a:spcBef>
              <a:spcAft>
                <a:spcPct val="20000"/>
              </a:spcAft>
              <a:buClr>
                <a:srgbClr val="4D4D4D"/>
              </a:buClr>
              <a:buSzPct val="110000"/>
              <a:buFontTx/>
              <a:buChar char="•"/>
              <a:tabLst/>
              <a:defRPr/>
            </a:pP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选择</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A</a:t>
            </a:r>
            <a:r>
              <a:rPr kumimoji="0" lang="zh-CN" altLang="en-US"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作为分裂属性获得的信息增益为：</a:t>
            </a:r>
          </a:p>
          <a:p>
            <a:pPr marL="685800" marR="0" lvl="1" indent="-223838" algn="ctr" defTabSz="914400" rtl="0" eaLnBrk="0" fontAlgn="base" latinLnBrk="0" hangingPunct="0">
              <a:lnSpc>
                <a:spcPct val="90000"/>
              </a:lnSpc>
              <a:spcBef>
                <a:spcPct val="20000"/>
              </a:spcBef>
              <a:spcAft>
                <a:spcPct val="20000"/>
              </a:spcAft>
              <a:buClr>
                <a:srgbClr val="4D4D4D"/>
              </a:buClr>
              <a:buSzPct val="110000"/>
              <a:buFontTx/>
              <a:buNone/>
              <a:tabLst/>
              <a:defRPr/>
            </a:pP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Gain(A)=I(s</a:t>
            </a:r>
            <a:r>
              <a:rPr kumimoji="0" lang="en-US" altLang="zh-CN" sz="2400" b="0" i="0" u="none" strike="noStrike" kern="0" cap="none" spc="0" normalizeH="0" baseline="-14000" noProof="0" dirty="0">
                <a:ln>
                  <a:noFill/>
                </a:ln>
                <a:solidFill>
                  <a:srgbClr val="000066"/>
                </a:solidFill>
                <a:effectLst/>
                <a:uLnTx/>
                <a:uFillTx/>
                <a:latin typeface="华文新魏" pitchFamily="2" charset="-122"/>
                <a:ea typeface="华文新魏" pitchFamily="2" charset="-122"/>
                <a:cs typeface="Arial Unicode MS" pitchFamily="34" charset="-122"/>
              </a:rPr>
              <a:t>1</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a:t>
            </a:r>
            <a:r>
              <a:rPr kumimoji="0" lang="en-US" altLang="zh-CN" sz="2400" b="0" i="0" u="none" strike="noStrike" kern="0" cap="none" spc="0" normalizeH="0" baseline="0" noProof="0" dirty="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a:t>
            </a:r>
            <a:r>
              <a:rPr kumimoji="0" lang="en-US" altLang="zh-CN" sz="2400" b="0" i="0" u="none" strike="noStrike" kern="0" cap="none" spc="0" normalizeH="0" baseline="0" noProof="0" dirty="0" err="1">
                <a:ln>
                  <a:noFill/>
                </a:ln>
                <a:solidFill>
                  <a:srgbClr val="000066"/>
                </a:solidFill>
                <a:effectLst/>
                <a:uLnTx/>
                <a:uFillTx/>
                <a:latin typeface="华文新魏" pitchFamily="2" charset="-122"/>
                <a:ea typeface="华文新魏" pitchFamily="2" charset="-122"/>
                <a:cs typeface="Arial Unicode MS" pitchFamily="34" charset="-122"/>
              </a:rPr>
              <a:t>s</a:t>
            </a:r>
            <a:r>
              <a:rPr kumimoji="0" lang="en-US" altLang="zh-CN" sz="2400" b="0" i="0" u="none" strike="noStrike" kern="0" cap="none" spc="0" normalizeH="0" baseline="-14000" noProof="0" dirty="0" err="1">
                <a:ln>
                  <a:noFill/>
                </a:ln>
                <a:solidFill>
                  <a:srgbClr val="000066"/>
                </a:solidFill>
                <a:effectLst/>
                <a:uLnTx/>
                <a:uFillTx/>
                <a:latin typeface="华文新魏" pitchFamily="2" charset="-122"/>
                <a:ea typeface="华文新魏" pitchFamily="2" charset="-122"/>
                <a:cs typeface="Arial Unicode MS" pitchFamily="34" charset="-122"/>
              </a:rPr>
              <a:t>m</a:t>
            </a:r>
            <a:r>
              <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rPr>
              <a:t>) - E(A)</a:t>
            </a:r>
          </a:p>
        </p:txBody>
      </p:sp>
      <p:graphicFrame>
        <p:nvGraphicFramePr>
          <p:cNvPr id="6" name="Object 2"/>
          <p:cNvGraphicFramePr>
            <a:graphicFrameLocks noChangeAspect="1"/>
          </p:cNvGraphicFramePr>
          <p:nvPr/>
        </p:nvGraphicFramePr>
        <p:xfrm>
          <a:off x="3124200" y="3649662"/>
          <a:ext cx="5795962" cy="769938"/>
        </p:xfrm>
        <a:graphic>
          <a:graphicData uri="http://schemas.openxmlformats.org/presentationml/2006/ole">
            <mc:AlternateContent xmlns:mc="http://schemas.openxmlformats.org/markup-compatibility/2006">
              <mc:Choice xmlns:v="urn:schemas-microsoft-com:vml" Requires="v">
                <p:oleObj spid="_x0000_s13314" name="Equation" r:id="rId3" imgW="2197080" imgH="291960" progId="Equation.3">
                  <p:embed/>
                </p:oleObj>
              </mc:Choice>
              <mc:Fallback>
                <p:oleObj name="Equation" r:id="rId3" imgW="2197080" imgH="29196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649662"/>
                        <a:ext cx="5795962"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nvGraphicFramePr>
        <p:xfrm>
          <a:off x="2743200" y="2667000"/>
          <a:ext cx="6858000" cy="958850"/>
        </p:xfrm>
        <a:graphic>
          <a:graphicData uri="http://schemas.openxmlformats.org/presentationml/2006/ole">
            <mc:AlternateContent xmlns:mc="http://schemas.openxmlformats.org/markup-compatibility/2006">
              <mc:Choice xmlns:v="urn:schemas-microsoft-com:vml" Requires="v">
                <p:oleObj spid="_x0000_s13315" name="Equation" r:id="rId5" imgW="2527200" imgH="393480" progId="Equation.3">
                  <p:embed/>
                </p:oleObj>
              </mc:Choice>
              <mc:Fallback>
                <p:oleObj name="Equation" r:id="rId5" imgW="2527200" imgH="393480" progId="Equation.3">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2667000"/>
                        <a:ext cx="6858000"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2680023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p:cNvSpPr>
            <a:spLocks noChangeArrowheads="1"/>
          </p:cNvSpPr>
          <p:nvPr/>
        </p:nvSpPr>
        <p:spPr bwMode="auto">
          <a:xfrm>
            <a:off x="3581400" y="1066800"/>
            <a:ext cx="4876800" cy="3581400"/>
          </a:xfrm>
          <a:prstGeom prst="rect">
            <a:avLst/>
          </a:prstGeom>
          <a:solidFill>
            <a:srgbClr val="00E4A8"/>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3" name="Oval 4"/>
          <p:cNvSpPr>
            <a:spLocks noChangeArrowheads="1"/>
          </p:cNvSpPr>
          <p:nvPr/>
        </p:nvSpPr>
        <p:spPr bwMode="auto">
          <a:xfrm>
            <a:off x="6172200" y="2362200"/>
            <a:ext cx="228600" cy="228600"/>
          </a:xfrm>
          <a:prstGeom prst="ellipse">
            <a:avLst/>
          </a:prstGeom>
          <a:solidFill>
            <a:srgbClr val="FF0000"/>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 name="Oval 5"/>
          <p:cNvSpPr>
            <a:spLocks noChangeArrowheads="1"/>
          </p:cNvSpPr>
          <p:nvPr/>
        </p:nvSpPr>
        <p:spPr bwMode="auto">
          <a:xfrm>
            <a:off x="5715000" y="2590800"/>
            <a:ext cx="228600" cy="228600"/>
          </a:xfrm>
          <a:prstGeom prst="ellipse">
            <a:avLst/>
          </a:prstGeom>
          <a:solidFill>
            <a:srgbClr val="FF0000"/>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 name="Oval 7"/>
          <p:cNvSpPr>
            <a:spLocks noChangeArrowheads="1"/>
          </p:cNvSpPr>
          <p:nvPr/>
        </p:nvSpPr>
        <p:spPr bwMode="auto">
          <a:xfrm>
            <a:off x="5486400" y="2057400"/>
            <a:ext cx="228600" cy="228600"/>
          </a:xfrm>
          <a:prstGeom prst="ellipse">
            <a:avLst/>
          </a:prstGeom>
          <a:solidFill>
            <a:srgbClr val="FF0000"/>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7" name="Oval 8"/>
          <p:cNvSpPr>
            <a:spLocks noChangeArrowheads="1"/>
          </p:cNvSpPr>
          <p:nvPr/>
        </p:nvSpPr>
        <p:spPr bwMode="auto">
          <a:xfrm>
            <a:off x="6629400" y="3276600"/>
            <a:ext cx="228600" cy="228600"/>
          </a:xfrm>
          <a:prstGeom prst="ellipse">
            <a:avLst/>
          </a:prstGeom>
          <a:solidFill>
            <a:srgbClr val="FF0000"/>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9" name="Oval 10"/>
          <p:cNvSpPr>
            <a:spLocks noChangeArrowheads="1"/>
          </p:cNvSpPr>
          <p:nvPr/>
        </p:nvSpPr>
        <p:spPr bwMode="auto">
          <a:xfrm>
            <a:off x="5562600" y="3124200"/>
            <a:ext cx="228600" cy="228600"/>
          </a:xfrm>
          <a:prstGeom prst="ellipse">
            <a:avLst/>
          </a:prstGeom>
          <a:solidFill>
            <a:srgbClr val="FF0000"/>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30" name="Oval 11"/>
          <p:cNvSpPr>
            <a:spLocks noChangeArrowheads="1"/>
          </p:cNvSpPr>
          <p:nvPr/>
        </p:nvSpPr>
        <p:spPr bwMode="auto">
          <a:xfrm>
            <a:off x="6629400" y="2476500"/>
            <a:ext cx="228600" cy="228600"/>
          </a:xfrm>
          <a:prstGeom prst="ellipse">
            <a:avLst/>
          </a:prstGeom>
          <a:solidFill>
            <a:srgbClr val="FF0000"/>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31" name="Rectangle 12"/>
          <p:cNvSpPr>
            <a:spLocks noChangeArrowheads="1"/>
          </p:cNvSpPr>
          <p:nvPr/>
        </p:nvSpPr>
        <p:spPr bwMode="auto">
          <a:xfrm>
            <a:off x="6096000" y="36576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32" name="Rectangle 13"/>
          <p:cNvSpPr>
            <a:spLocks noChangeArrowheads="1"/>
          </p:cNvSpPr>
          <p:nvPr/>
        </p:nvSpPr>
        <p:spPr bwMode="auto">
          <a:xfrm>
            <a:off x="3886200" y="37338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33" name="Rectangle 14"/>
          <p:cNvSpPr>
            <a:spLocks noChangeArrowheads="1"/>
          </p:cNvSpPr>
          <p:nvPr/>
        </p:nvSpPr>
        <p:spPr bwMode="auto">
          <a:xfrm>
            <a:off x="4343400" y="29718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34" name="Rectangle 15"/>
          <p:cNvSpPr>
            <a:spLocks noChangeArrowheads="1"/>
          </p:cNvSpPr>
          <p:nvPr/>
        </p:nvSpPr>
        <p:spPr bwMode="auto">
          <a:xfrm>
            <a:off x="5105400" y="34290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35" name="Rectangle 16"/>
          <p:cNvSpPr>
            <a:spLocks noChangeArrowheads="1"/>
          </p:cNvSpPr>
          <p:nvPr/>
        </p:nvSpPr>
        <p:spPr bwMode="auto">
          <a:xfrm>
            <a:off x="3733800" y="30861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36" name="Rectangle 17"/>
          <p:cNvSpPr>
            <a:spLocks noChangeArrowheads="1"/>
          </p:cNvSpPr>
          <p:nvPr/>
        </p:nvSpPr>
        <p:spPr bwMode="auto">
          <a:xfrm>
            <a:off x="4114800" y="23622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37" name="Rectangle 18"/>
          <p:cNvSpPr>
            <a:spLocks noChangeArrowheads="1"/>
          </p:cNvSpPr>
          <p:nvPr/>
        </p:nvSpPr>
        <p:spPr bwMode="auto">
          <a:xfrm>
            <a:off x="6110288" y="31115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38" name="AutoShape 19"/>
          <p:cNvSpPr>
            <a:spLocks noChangeArrowheads="1"/>
          </p:cNvSpPr>
          <p:nvPr/>
        </p:nvSpPr>
        <p:spPr bwMode="auto">
          <a:xfrm>
            <a:off x="6019800" y="2743200"/>
            <a:ext cx="609600" cy="304800"/>
          </a:xfrm>
          <a:prstGeom prst="diamond">
            <a:avLst/>
          </a:prstGeom>
          <a:solidFill>
            <a:srgbClr val="FFCF01"/>
          </a:solidFill>
          <a:ln w="9525">
            <a:solidFill>
              <a:srgbClr val="000000"/>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latin typeface="Arial" charset="0"/>
                <a:ea typeface="楷体_GB2312" pitchFamily="49" charset="-122"/>
                <a:cs typeface="Arial" charset="0"/>
              </a:rPr>
              <a:t>?</a:t>
            </a:r>
          </a:p>
        </p:txBody>
      </p:sp>
      <p:sp>
        <p:nvSpPr>
          <p:cNvPr id="40" name="矩形 39"/>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K-</a:t>
            </a: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最近邻</a:t>
            </a:r>
          </a:p>
        </p:txBody>
      </p:sp>
      <p:sp>
        <p:nvSpPr>
          <p:cNvPr id="21" name="Rectangle 12"/>
          <p:cNvSpPr>
            <a:spLocks noChangeArrowheads="1"/>
          </p:cNvSpPr>
          <p:nvPr/>
        </p:nvSpPr>
        <p:spPr bwMode="auto">
          <a:xfrm>
            <a:off x="6629400" y="17526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41" name="Rectangle 13"/>
          <p:cNvSpPr>
            <a:spLocks noChangeArrowheads="1"/>
          </p:cNvSpPr>
          <p:nvPr/>
        </p:nvSpPr>
        <p:spPr bwMode="auto">
          <a:xfrm>
            <a:off x="7391400" y="32004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42" name="Rectangle 14"/>
          <p:cNvSpPr>
            <a:spLocks noChangeArrowheads="1"/>
          </p:cNvSpPr>
          <p:nvPr/>
        </p:nvSpPr>
        <p:spPr bwMode="auto">
          <a:xfrm>
            <a:off x="7848600" y="24384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43" name="Rectangle 16"/>
          <p:cNvSpPr>
            <a:spLocks noChangeArrowheads="1"/>
          </p:cNvSpPr>
          <p:nvPr/>
        </p:nvSpPr>
        <p:spPr bwMode="auto">
          <a:xfrm>
            <a:off x="7239000" y="25527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44" name="Rectangle 17"/>
          <p:cNvSpPr>
            <a:spLocks noChangeArrowheads="1"/>
          </p:cNvSpPr>
          <p:nvPr/>
        </p:nvSpPr>
        <p:spPr bwMode="auto">
          <a:xfrm>
            <a:off x="7620000" y="18288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46" name="Rectangle 13"/>
          <p:cNvSpPr>
            <a:spLocks noChangeArrowheads="1"/>
          </p:cNvSpPr>
          <p:nvPr/>
        </p:nvSpPr>
        <p:spPr bwMode="auto">
          <a:xfrm>
            <a:off x="5105400" y="23622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47" name="Rectangle 16"/>
          <p:cNvSpPr>
            <a:spLocks noChangeArrowheads="1"/>
          </p:cNvSpPr>
          <p:nvPr/>
        </p:nvSpPr>
        <p:spPr bwMode="auto">
          <a:xfrm>
            <a:off x="4495800" y="17145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48" name="Rectangle 14"/>
          <p:cNvSpPr>
            <a:spLocks noChangeArrowheads="1"/>
          </p:cNvSpPr>
          <p:nvPr/>
        </p:nvSpPr>
        <p:spPr bwMode="auto">
          <a:xfrm>
            <a:off x="5867400" y="17526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49" name="Rectangle 17"/>
          <p:cNvSpPr>
            <a:spLocks noChangeArrowheads="1"/>
          </p:cNvSpPr>
          <p:nvPr/>
        </p:nvSpPr>
        <p:spPr bwMode="auto">
          <a:xfrm>
            <a:off x="5638800" y="1143000"/>
            <a:ext cx="228600" cy="228600"/>
          </a:xfrm>
          <a:prstGeom prst="rect">
            <a:avLst/>
          </a:prstGeom>
          <a:solidFill>
            <a:srgbClr val="3333CC"/>
          </a:solidFill>
          <a:ln w="9525">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50" name="椭圆 49"/>
          <p:cNvSpPr/>
          <p:nvPr/>
        </p:nvSpPr>
        <p:spPr bwMode="auto">
          <a:xfrm>
            <a:off x="5867400" y="2667000"/>
            <a:ext cx="838200" cy="762000"/>
          </a:xfrm>
          <a:prstGeom prst="ellipse">
            <a:avLst/>
          </a:prstGeom>
          <a:noFill/>
          <a:ln w="254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1" name="椭圆 50"/>
          <p:cNvSpPr/>
          <p:nvPr/>
        </p:nvSpPr>
        <p:spPr bwMode="auto">
          <a:xfrm>
            <a:off x="5334000" y="2133600"/>
            <a:ext cx="1905000" cy="1828800"/>
          </a:xfrm>
          <a:prstGeom prst="ellipse">
            <a:avLst/>
          </a:prstGeom>
          <a:noFill/>
          <a:ln w="254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2" name="椭圆 51"/>
          <p:cNvSpPr/>
          <p:nvPr/>
        </p:nvSpPr>
        <p:spPr bwMode="auto">
          <a:xfrm>
            <a:off x="4800600" y="1676400"/>
            <a:ext cx="2895600" cy="2743200"/>
          </a:xfrm>
          <a:prstGeom prst="ellipse">
            <a:avLst/>
          </a:prstGeom>
          <a:noFill/>
          <a:ln w="254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3" name="矩形 52"/>
          <p:cNvSpPr/>
          <p:nvPr/>
        </p:nvSpPr>
        <p:spPr>
          <a:xfrm>
            <a:off x="1893785" y="4648200"/>
            <a:ext cx="8225329" cy="1862048"/>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25000"/>
              </a:lnSpc>
              <a:spcBef>
                <a:spcPct val="0"/>
              </a:spcBef>
              <a:spcAft>
                <a:spcPct val="0"/>
              </a:spcAft>
              <a:buClrTx/>
              <a:buSzTx/>
              <a:buFontTx/>
              <a:buNone/>
              <a:tabLst/>
              <a:defRPr/>
            </a:pPr>
            <a:r>
              <a:rPr kumimoji="0" lang="zh-CN" altLang="en-US"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rPr>
              <a:t>投票选举</a:t>
            </a:r>
            <a:endParaRPr kumimoji="0" lang="en-US" altLang="zh-CN"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endParaRPr>
          </a:p>
          <a:p>
            <a:pPr marL="0" marR="0" lvl="0" indent="0" algn="ctr" defTabSz="914400" rtl="0" eaLnBrk="1" fontAlgn="base" latinLnBrk="0" hangingPunct="1">
              <a:lnSpc>
                <a:spcPct val="125000"/>
              </a:lnSpc>
              <a:spcBef>
                <a:spcPct val="0"/>
              </a:spcBef>
              <a:spcAft>
                <a:spcPct val="0"/>
              </a:spcAft>
              <a:buClrTx/>
              <a:buSzTx/>
              <a:buFontTx/>
              <a:buNone/>
              <a:tabLst/>
              <a:defRPr/>
            </a:pPr>
            <a:r>
              <a:rPr kumimoji="0" lang="zh-CN" altLang="en-US"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rPr>
              <a:t>同声相应，同气相求</a:t>
            </a:r>
            <a:endParaRPr kumimoji="0" lang="en-US" altLang="zh-CN"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endParaRPr>
          </a:p>
          <a:p>
            <a:pPr marL="0" marR="0" lvl="0" indent="0" algn="ctr" defTabSz="914400" rtl="0" eaLnBrk="1" fontAlgn="base" latinLnBrk="0" hangingPunct="1">
              <a:lnSpc>
                <a:spcPct val="125000"/>
              </a:lnSpc>
              <a:spcBef>
                <a:spcPct val="0"/>
              </a:spcBef>
              <a:spcAft>
                <a:spcPct val="0"/>
              </a:spcAft>
              <a:buClrTx/>
              <a:buSzTx/>
              <a:buFontTx/>
              <a:buNone/>
              <a:tabLst/>
              <a:defRPr/>
            </a:pPr>
            <a:r>
              <a:rPr kumimoji="0" lang="zh-CN" altLang="en-US" sz="28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rPr>
              <a:t>走像鸭子，叫像鸭子，看起来像鸭子，那就是鸭子</a:t>
            </a:r>
          </a:p>
        </p:txBody>
      </p:sp>
    </p:spTree>
    <p:extLst>
      <p:ext uri="{BB962C8B-B14F-4D97-AF65-F5344CB8AC3E}">
        <p14:creationId xmlns:p14="http://schemas.microsoft.com/office/powerpoint/2010/main" val="337992335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8320" y="1982212"/>
            <a:ext cx="4667280" cy="3046988"/>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rPr>
              <a:t>数据挖掘是识别数据中</a:t>
            </a:r>
            <a:endParaRPr kumimoji="1" lang="en-US" altLang="zh-CN"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endParaRPr>
          </a:p>
          <a:p>
            <a:pPr marL="457200" marR="0" lvl="2" indent="0"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1" lang="zh-CN" altLang="en-US"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rPr>
              <a:t>有效的</a:t>
            </a:r>
            <a:endParaRPr kumimoji="1" lang="en-US" altLang="zh-CN"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endParaRPr>
          </a:p>
          <a:p>
            <a:pPr marL="457200" marR="0" lvl="2" indent="0"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1" lang="zh-CN" altLang="en-US"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rPr>
              <a:t>新颖的</a:t>
            </a:r>
            <a:endParaRPr kumimoji="1" lang="en-US" altLang="zh-CN"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endParaRPr>
          </a:p>
          <a:p>
            <a:pPr marL="457200" marR="0" lvl="2" indent="0"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1" lang="zh-CN" altLang="en-US"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rPr>
              <a:t>潜在有用的</a:t>
            </a:r>
            <a:endParaRPr kumimoji="1" lang="en-US" altLang="zh-CN"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endParaRPr>
          </a:p>
          <a:p>
            <a:pPr marL="457200" marR="0" lvl="2" indent="0"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1" lang="zh-CN" altLang="en-US"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rPr>
              <a:t>最终可被理解的</a:t>
            </a:r>
            <a:endParaRPr kumimoji="1" lang="en-US" altLang="zh-CN"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endParaRPr>
          </a:p>
          <a:p>
            <a:pPr marL="0" marR="0" lvl="1" indent="0" algn="just" defTabSz="914400" rtl="0" eaLnBrk="1" fontAlgn="auto" latinLnBrk="0" hangingPunct="1">
              <a:lnSpc>
                <a:spcPct val="100000"/>
              </a:lnSpc>
              <a:spcBef>
                <a:spcPts val="0"/>
              </a:spcBef>
              <a:spcAft>
                <a:spcPts val="0"/>
              </a:spcAft>
              <a:buClrTx/>
              <a:buSzTx/>
              <a:buFontTx/>
              <a:buNone/>
              <a:tabLst/>
              <a:defRPr/>
            </a:pPr>
            <a:r>
              <a:rPr kumimoji="1" lang="zh-CN" altLang="en-US" sz="3200" b="0" i="0" u="none" strike="noStrike" kern="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101600">
                    <a:srgbClr val="E7BB01">
                      <a:satMod val="175000"/>
                      <a:alpha val="40000"/>
                    </a:srgbClr>
                  </a:glow>
                  <a:outerShdw blurRad="76200" dist="50800" dir="5400000" algn="tl" rotWithShape="0">
                    <a:srgbClr val="000000">
                      <a:alpha val="65000"/>
                    </a:srgbClr>
                  </a:outerShdw>
                </a:effectLst>
                <a:uLnTx/>
                <a:uFillTx/>
                <a:latin typeface="隶书"/>
                <a:ea typeface="隶书"/>
                <a:cs typeface="+mn-cs"/>
              </a:rPr>
              <a:t>模式的非平凡过程</a:t>
            </a:r>
          </a:p>
        </p:txBody>
      </p:sp>
      <p:pic>
        <p:nvPicPr>
          <p:cNvPr id="6" name="Picture 3"/>
          <p:cNvPicPr>
            <a:picLocks noGrp="1" noChangeAspect="1" noChangeArrowheads="1"/>
          </p:cNvPicPr>
          <p:nvPr>
            <p:ph idx="1"/>
          </p:nvPr>
        </p:nvPicPr>
        <p:blipFill>
          <a:blip r:embed="rId2" cstate="print"/>
          <a:srcRect/>
          <a:stretch>
            <a:fillRect/>
          </a:stretch>
        </p:blipFill>
        <p:spPr bwMode="auto">
          <a:xfrm>
            <a:off x="6705600" y="2210812"/>
            <a:ext cx="3580294" cy="2623186"/>
          </a:xfrm>
          <a:prstGeom prst="rect">
            <a:avLst/>
          </a:prstGeom>
          <a:noFill/>
          <a:ln w="9525">
            <a:noFill/>
            <a:miter lim="800000"/>
            <a:headEnd/>
            <a:tailEnd/>
          </a:ln>
        </p:spPr>
      </p:pic>
      <p:sp>
        <p:nvSpPr>
          <p:cNvPr id="7" name="矩形 6"/>
          <p:cNvSpPr/>
          <p:nvPr/>
        </p:nvSpPr>
        <p:spPr>
          <a:xfrm>
            <a:off x="5105400" y="1219201"/>
            <a:ext cx="5257800" cy="584775"/>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3200" b="0"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mn-cs"/>
              </a:rPr>
              <a:t>Needle In A Haystack</a:t>
            </a:r>
            <a:endParaRPr kumimoji="1" lang="zh-CN" altLang="en-US" sz="32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mn-cs"/>
            </a:endParaRPr>
          </a:p>
        </p:txBody>
      </p:sp>
      <p:sp>
        <p:nvSpPr>
          <p:cNvPr id="9" name="矩形 8"/>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mn-cs"/>
              </a:rPr>
              <a:t>数据挖掘</a:t>
            </a:r>
          </a:p>
        </p:txBody>
      </p:sp>
      <p:sp>
        <p:nvSpPr>
          <p:cNvPr id="8" name="矩形 7"/>
          <p:cNvSpPr/>
          <p:nvPr/>
        </p:nvSpPr>
        <p:spPr>
          <a:xfrm>
            <a:off x="7062441" y="5105400"/>
            <a:ext cx="2781531"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mn-cs"/>
              </a:rPr>
              <a:t>啤酒和尿片</a:t>
            </a:r>
          </a:p>
        </p:txBody>
      </p:sp>
    </p:spTree>
    <p:extLst>
      <p:ext uri="{BB962C8B-B14F-4D97-AF65-F5344CB8AC3E}">
        <p14:creationId xmlns:p14="http://schemas.microsoft.com/office/powerpoint/2010/main" val="300529628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1" algn="just" eaLnBrk="1" hangingPunct="1">
              <a:lnSpc>
                <a:spcPct val="150000"/>
              </a:lnSpc>
              <a:buFont typeface="Wingdings" pitchFamily="2" charset="2"/>
              <a:buNone/>
              <a:defRPr/>
            </a:pPr>
            <a:r>
              <a:rPr lang="en-US" altLang="zh-CN" dirty="0" smtClean="0"/>
              <a:t>	P(A)</a:t>
            </a:r>
            <a:r>
              <a:rPr lang="zh-CN" altLang="en-US" dirty="0" smtClean="0"/>
              <a:t>是先验概率</a:t>
            </a:r>
            <a:r>
              <a:rPr lang="en-US" altLang="zh-CN" dirty="0" smtClean="0"/>
              <a:t>,</a:t>
            </a:r>
            <a:r>
              <a:rPr lang="zh-CN" altLang="en-US" dirty="0" smtClean="0"/>
              <a:t>	</a:t>
            </a:r>
            <a:r>
              <a:rPr lang="en-US" altLang="zh-CN" dirty="0" smtClean="0"/>
              <a:t>P(A|B)</a:t>
            </a:r>
            <a:r>
              <a:rPr lang="zh-CN" altLang="en-US" dirty="0" smtClean="0"/>
              <a:t>是后验概率</a:t>
            </a:r>
          </a:p>
          <a:p>
            <a:pPr lvl="1" algn="just" eaLnBrk="1" hangingPunct="1">
              <a:lnSpc>
                <a:spcPct val="150000"/>
              </a:lnSpc>
              <a:buFont typeface="Wingdings" pitchFamily="2" charset="2"/>
              <a:buNone/>
              <a:defRPr/>
            </a:pPr>
            <a:endParaRPr lang="zh-CN" altLang="en-US" dirty="0" smtClean="0"/>
          </a:p>
          <a:p>
            <a:pPr lvl="1" algn="just" eaLnBrk="1" hangingPunct="1">
              <a:lnSpc>
                <a:spcPct val="150000"/>
              </a:lnSpc>
              <a:buFont typeface="Wingdings" pitchFamily="2" charset="2"/>
              <a:buNone/>
              <a:defRPr/>
            </a:pPr>
            <a:r>
              <a:rPr lang="zh-CN" altLang="en-US" dirty="0" smtClean="0"/>
              <a:t>	一座别墅在过去 </a:t>
            </a:r>
            <a:r>
              <a:rPr lang="en-US" altLang="zh-CN" dirty="0" smtClean="0"/>
              <a:t>20 </a:t>
            </a:r>
            <a:r>
              <a:rPr lang="zh-CN" altLang="en-US" dirty="0" smtClean="0"/>
              <a:t>年里一共发生过 </a:t>
            </a:r>
            <a:r>
              <a:rPr lang="en-US" altLang="zh-CN" dirty="0" smtClean="0"/>
              <a:t>2 </a:t>
            </a:r>
            <a:r>
              <a:rPr lang="zh-CN" altLang="en-US" dirty="0" smtClean="0"/>
              <a:t>次被盗，别墅的主人有一条狗，狗平均每周晚上叫 </a:t>
            </a:r>
            <a:r>
              <a:rPr lang="en-US" altLang="zh-CN" dirty="0" smtClean="0"/>
              <a:t>3 </a:t>
            </a:r>
            <a:r>
              <a:rPr lang="zh-CN" altLang="en-US" dirty="0" smtClean="0"/>
              <a:t>次，在盗贼入侵时狗叫的概率为 </a:t>
            </a:r>
            <a:r>
              <a:rPr lang="en-US" altLang="zh-CN" dirty="0" smtClean="0"/>
              <a:t>0.9</a:t>
            </a:r>
            <a:r>
              <a:rPr lang="zh-CN" altLang="en-US" dirty="0" smtClean="0"/>
              <a:t>，在狗叫的时候发生入侵的概率是多少？</a:t>
            </a:r>
          </a:p>
          <a:p>
            <a:pPr lvl="1" algn="just" eaLnBrk="1" hangingPunct="1">
              <a:lnSpc>
                <a:spcPct val="150000"/>
              </a:lnSpc>
              <a:buNone/>
              <a:defRPr/>
            </a:pPr>
            <a:r>
              <a:rPr lang="zh-CN" altLang="en-US" dirty="0" smtClean="0"/>
              <a:t>　假设</a:t>
            </a:r>
            <a:r>
              <a:rPr lang="en-US" altLang="zh-CN" dirty="0" smtClean="0"/>
              <a:t>A</a:t>
            </a:r>
            <a:r>
              <a:rPr lang="zh-CN" altLang="en-US" dirty="0" smtClean="0"/>
              <a:t>事件为狗在晚上叫，</a:t>
            </a:r>
            <a:r>
              <a:rPr lang="en-US" altLang="zh-CN" dirty="0" smtClean="0"/>
              <a:t>B</a:t>
            </a:r>
            <a:r>
              <a:rPr lang="zh-CN" altLang="en-US" dirty="0" smtClean="0"/>
              <a:t>为盗贼入侵，则</a:t>
            </a:r>
            <a:r>
              <a:rPr lang="en-US" altLang="zh-CN" dirty="0" smtClean="0"/>
              <a:t>P(A) = 3 / 7</a:t>
            </a:r>
            <a:r>
              <a:rPr lang="zh-CN" altLang="en-US" dirty="0" smtClean="0"/>
              <a:t>，</a:t>
            </a:r>
            <a:r>
              <a:rPr lang="en-US" altLang="zh-CN" dirty="0" smtClean="0"/>
              <a:t>P(B)=2/(20·365)=2/7300</a:t>
            </a:r>
            <a:r>
              <a:rPr lang="zh-CN" altLang="en-US" dirty="0" smtClean="0"/>
              <a:t>，</a:t>
            </a:r>
            <a:r>
              <a:rPr lang="en-US" altLang="zh-CN" dirty="0" smtClean="0"/>
              <a:t>P(A | B) = 0.9</a:t>
            </a:r>
            <a:r>
              <a:rPr lang="zh-CN" altLang="en-US" dirty="0" smtClean="0"/>
              <a:t>，于是</a:t>
            </a:r>
            <a:r>
              <a:rPr lang="en-US" altLang="zh-CN" dirty="0" smtClean="0"/>
              <a:t>P(B|A)=0.9*(2/7300)*(7/3)=0.00058</a:t>
            </a:r>
            <a:endParaRPr lang="zh-CN" altLang="en-US" dirty="0"/>
          </a:p>
        </p:txBody>
      </p:sp>
      <p:sp>
        <p:nvSpPr>
          <p:cNvPr id="4" name="矩形 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贝叶斯分类</a:t>
            </a:r>
          </a:p>
        </p:txBody>
      </p:sp>
      <p:graphicFrame>
        <p:nvGraphicFramePr>
          <p:cNvPr id="476162" name="Object 4"/>
          <p:cNvGraphicFramePr>
            <a:graphicFrameLocks noChangeAspect="1"/>
          </p:cNvGraphicFramePr>
          <p:nvPr/>
        </p:nvGraphicFramePr>
        <p:xfrm>
          <a:off x="2743201" y="1732936"/>
          <a:ext cx="5608637" cy="934065"/>
        </p:xfrm>
        <a:graphic>
          <a:graphicData uri="http://schemas.openxmlformats.org/presentationml/2006/ole">
            <mc:AlternateContent xmlns:mc="http://schemas.openxmlformats.org/markup-compatibility/2006">
              <mc:Choice xmlns:v="urn:schemas-microsoft-com:vml" Requires="v">
                <p:oleObj spid="_x0000_s14338" name="Equation" r:id="rId3" imgW="2349360" imgH="419040" progId="Equation.3">
                  <p:embed/>
                </p:oleObj>
              </mc:Choice>
              <mc:Fallback>
                <p:oleObj name="Equation" r:id="rId3" imgW="2349360" imgH="419040" progId="Equation.3">
                  <p:embed/>
                  <p:pic>
                    <p:nvPicPr>
                      <p:cNvPr id="47616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1732936"/>
                        <a:ext cx="5608637" cy="9340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9873678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某种疾病发病率为</a:t>
            </a:r>
            <a:r>
              <a:rPr lang="en-US" altLang="zh-CN" dirty="0" smtClean="0"/>
              <a:t>1/%</a:t>
            </a:r>
            <a:r>
              <a:rPr lang="zh-CN" altLang="en-US" dirty="0" smtClean="0"/>
              <a:t>，化验的准确率</a:t>
            </a:r>
            <a:r>
              <a:rPr lang="en-US" altLang="zh-CN" dirty="0" smtClean="0"/>
              <a:t>95/%</a:t>
            </a:r>
            <a:r>
              <a:rPr lang="zh-CN" altLang="en-US" dirty="0" smtClean="0"/>
              <a:t>，当化验结果为阳性时，患病几率多大？</a:t>
            </a:r>
            <a:endParaRPr lang="en-US" altLang="zh-CN" dirty="0" smtClean="0"/>
          </a:p>
          <a:p>
            <a:pPr marL="0" indent="0" algn="ctr">
              <a:buNone/>
            </a:pPr>
            <a:r>
              <a:rPr lang="en-US" altLang="zh-CN" dirty="0" smtClean="0"/>
              <a:t>A</a:t>
            </a:r>
            <a:r>
              <a:rPr lang="zh-CN" altLang="en-US" dirty="0" smtClean="0"/>
              <a:t>：阳性    </a:t>
            </a:r>
            <a:r>
              <a:rPr lang="en-US" altLang="zh-CN" dirty="0" smtClean="0"/>
              <a:t>B</a:t>
            </a:r>
            <a:r>
              <a:rPr lang="zh-CN" altLang="en-US" dirty="0" smtClean="0"/>
              <a:t>：患病</a:t>
            </a:r>
            <a:endParaRPr lang="en-US" altLang="zh-CN" dirty="0" smtClean="0"/>
          </a:p>
          <a:p>
            <a:endParaRPr lang="zh-CN" altLang="en-US" dirty="0"/>
          </a:p>
        </p:txBody>
      </p:sp>
      <p:graphicFrame>
        <p:nvGraphicFramePr>
          <p:cNvPr id="5" name="对象 4"/>
          <p:cNvGraphicFramePr>
            <a:graphicFrameLocks noChangeAspect="1"/>
          </p:cNvGraphicFramePr>
          <p:nvPr>
            <p:extLst/>
          </p:nvPr>
        </p:nvGraphicFramePr>
        <p:xfrm>
          <a:off x="2925764" y="2660800"/>
          <a:ext cx="6338887" cy="3792537"/>
        </p:xfrm>
        <a:graphic>
          <a:graphicData uri="http://schemas.openxmlformats.org/presentationml/2006/ole">
            <mc:AlternateContent xmlns:mc="http://schemas.openxmlformats.org/markup-compatibility/2006">
              <mc:Choice xmlns:v="urn:schemas-microsoft-com:vml" Requires="v">
                <p:oleObj spid="_x0000_s15362" name="公式" r:id="rId4" imgW="2590560" imgH="1549080" progId="Equation.3">
                  <p:embed/>
                </p:oleObj>
              </mc:Choice>
              <mc:Fallback>
                <p:oleObj name="公式" r:id="rId4" imgW="2590560" imgH="1549080" progId="Equation.3">
                  <p:embed/>
                  <p:pic>
                    <p:nvPicPr>
                      <p:cNvPr id="5" name="对象 4"/>
                      <p:cNvPicPr/>
                      <p:nvPr/>
                    </p:nvPicPr>
                    <p:blipFill>
                      <a:blip r:embed="rId5"/>
                      <a:stretch>
                        <a:fillRect/>
                      </a:stretch>
                    </p:blipFill>
                    <p:spPr>
                      <a:xfrm>
                        <a:off x="2925764" y="2660800"/>
                        <a:ext cx="6338887" cy="3792537"/>
                      </a:xfrm>
                      <a:prstGeom prst="rect">
                        <a:avLst/>
                      </a:prstGeom>
                    </p:spPr>
                  </p:pic>
                </p:oleObj>
              </mc:Fallback>
            </mc:AlternateContent>
          </a:graphicData>
        </a:graphic>
      </p:graphicFrame>
      <p:sp>
        <p:nvSpPr>
          <p:cNvPr id="6" name="矩形 5"/>
          <p:cNvSpPr/>
          <p:nvPr/>
        </p:nvSpPr>
        <p:spPr>
          <a:xfrm>
            <a:off x="739582" y="-99392"/>
            <a:ext cx="11305256"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贝叶斯定理应用：医疗诊断</a:t>
            </a:r>
          </a:p>
        </p:txBody>
      </p:sp>
    </p:spTree>
    <p:extLst>
      <p:ext uri="{BB962C8B-B14F-4D97-AF65-F5344CB8AC3E}">
        <p14:creationId xmlns:p14="http://schemas.microsoft.com/office/powerpoint/2010/main" val="207341616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8517" y="260649"/>
            <a:ext cx="11377083" cy="653752"/>
          </a:xfrm>
        </p:spPr>
        <p:txBody>
          <a:bodyPr/>
          <a:lstStyle/>
          <a:p>
            <a:pPr algn="ctr"/>
            <a:r>
              <a:rPr lang="zh-CN" altLang="en-US" dirty="0"/>
              <a:t>律师也需要数学</a:t>
            </a:r>
            <a:r>
              <a:rPr lang="zh-CN" altLang="en-US" dirty="0" smtClean="0"/>
              <a:t>！肇事车颜色</a:t>
            </a:r>
            <a:endParaRPr lang="zh-CN" altLang="en-US" dirty="0"/>
          </a:p>
        </p:txBody>
      </p:sp>
      <p:sp>
        <p:nvSpPr>
          <p:cNvPr id="4" name="内容占位符 2"/>
          <p:cNvSpPr>
            <a:spLocks noGrp="1"/>
          </p:cNvSpPr>
          <p:nvPr>
            <p:ph idx="1"/>
          </p:nvPr>
        </p:nvSpPr>
        <p:spPr>
          <a:xfrm>
            <a:off x="1676400" y="1052736"/>
            <a:ext cx="8802688" cy="5472608"/>
          </a:xfrm>
        </p:spPr>
        <p:txBody>
          <a:bodyPr/>
          <a:lstStyle/>
          <a:p>
            <a:pPr lvl="1" eaLnBrk="1" hangingPunct="1">
              <a:lnSpc>
                <a:spcPct val="150000"/>
              </a:lnSpc>
              <a:buNone/>
              <a:defRPr/>
            </a:pPr>
            <a:r>
              <a:rPr lang="zh-CN" altLang="en-US" dirty="0" smtClean="0"/>
              <a:t>   假设某城市</a:t>
            </a:r>
            <a:r>
              <a:rPr lang="en-US" altLang="zh-CN" dirty="0" smtClean="0"/>
              <a:t>80%</a:t>
            </a:r>
            <a:r>
              <a:rPr lang="zh-CN" altLang="en-US" dirty="0" smtClean="0"/>
              <a:t>出租车是黑色的，</a:t>
            </a:r>
            <a:r>
              <a:rPr lang="en-US" altLang="zh-CN" dirty="0" smtClean="0"/>
              <a:t>20%</a:t>
            </a:r>
            <a:r>
              <a:rPr lang="zh-CN" altLang="en-US" dirty="0" smtClean="0"/>
              <a:t>是黄色的，当肇事车是黄色的，目击者有</a:t>
            </a:r>
            <a:r>
              <a:rPr lang="en-US" altLang="zh-CN" dirty="0" smtClean="0"/>
              <a:t>80%</a:t>
            </a:r>
            <a:r>
              <a:rPr lang="zh-CN" altLang="en-US" dirty="0" smtClean="0"/>
              <a:t>的概率声称它是黄色的；</a:t>
            </a:r>
            <a:r>
              <a:rPr lang="zh-CN" altLang="en-US" dirty="0"/>
              <a:t>当肇事车</a:t>
            </a:r>
            <a:r>
              <a:rPr lang="zh-CN" altLang="en-US" dirty="0" smtClean="0"/>
              <a:t>是黑色</a:t>
            </a:r>
            <a:r>
              <a:rPr lang="zh-CN" altLang="en-US" dirty="0"/>
              <a:t>的，目击者有</a:t>
            </a:r>
            <a:r>
              <a:rPr lang="en-US" altLang="zh-CN" dirty="0"/>
              <a:t>80%</a:t>
            </a:r>
            <a:r>
              <a:rPr lang="zh-CN" altLang="en-US" dirty="0"/>
              <a:t>的概率声称它</a:t>
            </a:r>
            <a:r>
              <a:rPr lang="zh-CN" altLang="en-US" dirty="0" smtClean="0"/>
              <a:t>是黑色</a:t>
            </a:r>
            <a:r>
              <a:rPr lang="zh-CN" altLang="en-US" dirty="0"/>
              <a:t>的</a:t>
            </a:r>
            <a:r>
              <a:rPr lang="zh-CN" altLang="en-US" dirty="0" smtClean="0"/>
              <a:t>；</a:t>
            </a:r>
            <a:endParaRPr lang="en-US" altLang="zh-CN" dirty="0" smtClean="0"/>
          </a:p>
          <a:p>
            <a:pPr lvl="1" eaLnBrk="1" hangingPunct="1">
              <a:lnSpc>
                <a:spcPct val="150000"/>
              </a:lnSpc>
              <a:buNone/>
              <a:defRPr/>
            </a:pPr>
            <a:r>
              <a:rPr lang="zh-CN" altLang="en-US" dirty="0" smtClean="0"/>
              <a:t>  当目击者声称是黄色的时，它是黄色的可能性有多大</a:t>
            </a:r>
            <a:r>
              <a:rPr lang="zh-CN" altLang="en-US" dirty="0" smtClean="0"/>
              <a:t>？</a:t>
            </a:r>
            <a:endParaRPr lang="en-US" altLang="zh-CN" dirty="0" smtClean="0"/>
          </a:p>
          <a:p>
            <a:pPr lvl="1" eaLnBrk="1" hangingPunct="1">
              <a:lnSpc>
                <a:spcPct val="150000"/>
              </a:lnSpc>
              <a:buNone/>
              <a:defRPr/>
            </a:pPr>
            <a:r>
              <a:rPr lang="en-US" altLang="zh-CN" dirty="0"/>
              <a:t>	</a:t>
            </a:r>
            <a:r>
              <a:rPr lang="en-US" altLang="zh-CN" dirty="0" smtClean="0"/>
              <a:t>			</a:t>
            </a:r>
            <a:r>
              <a:rPr lang="en-US" altLang="zh-CN" dirty="0" smtClean="0"/>
              <a:t>(</a:t>
            </a:r>
            <a:r>
              <a:rPr lang="en-US" altLang="zh-CN" dirty="0" smtClean="0"/>
              <a:t>50%)</a:t>
            </a:r>
          </a:p>
          <a:p>
            <a:pPr lvl="1" eaLnBrk="1" hangingPunct="1">
              <a:lnSpc>
                <a:spcPct val="150000"/>
              </a:lnSpc>
              <a:buNone/>
              <a:defRPr/>
            </a:pPr>
            <a:r>
              <a:rPr lang="zh-CN" altLang="en-US" dirty="0" smtClean="0"/>
              <a:t>  当</a:t>
            </a:r>
            <a:r>
              <a:rPr lang="zh-CN" altLang="en-US" dirty="0"/>
              <a:t>目击者声称是黑色的时，它是黑色的可能性有多大</a:t>
            </a:r>
            <a:r>
              <a:rPr lang="zh-CN" altLang="en-US" dirty="0" smtClean="0"/>
              <a:t>？</a:t>
            </a:r>
            <a:endParaRPr lang="en-US" altLang="zh-CN" dirty="0" smtClean="0"/>
          </a:p>
          <a:p>
            <a:pPr lvl="1" eaLnBrk="1" hangingPunct="1">
              <a:lnSpc>
                <a:spcPct val="150000"/>
              </a:lnSpc>
              <a:buNone/>
              <a:defRPr/>
            </a:pPr>
            <a:r>
              <a:rPr lang="en-US" altLang="zh-CN" dirty="0"/>
              <a:t>	</a:t>
            </a:r>
            <a:r>
              <a:rPr lang="en-US" altLang="zh-CN" dirty="0" smtClean="0"/>
              <a:t>			</a:t>
            </a:r>
            <a:r>
              <a:rPr lang="en-US" altLang="zh-CN" dirty="0" smtClean="0"/>
              <a:t>(</a:t>
            </a:r>
            <a:r>
              <a:rPr lang="en-US" altLang="zh-CN" dirty="0" smtClean="0"/>
              <a:t>16/17)</a:t>
            </a:r>
            <a:endParaRPr lang="zh-CN" altLang="en-US" dirty="0"/>
          </a:p>
          <a:p>
            <a:pPr lvl="1" eaLnBrk="1" hangingPunct="1">
              <a:lnSpc>
                <a:spcPct val="150000"/>
              </a:lnSpc>
              <a:buNone/>
              <a:defRPr/>
            </a:pPr>
            <a:endParaRPr lang="zh-CN" altLang="en-US" dirty="0"/>
          </a:p>
        </p:txBody>
      </p:sp>
    </p:spTree>
    <p:extLst>
      <p:ext uri="{BB962C8B-B14F-4D97-AF65-F5344CB8AC3E}">
        <p14:creationId xmlns:p14="http://schemas.microsoft.com/office/powerpoint/2010/main" val="29705808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贝叶斯分类</a:t>
            </a:r>
          </a:p>
        </p:txBody>
      </p:sp>
      <p:sp>
        <p:nvSpPr>
          <p:cNvPr id="5" name="内容占位符 4"/>
          <p:cNvSpPr>
            <a:spLocks noGrp="1"/>
          </p:cNvSpPr>
          <p:nvPr>
            <p:ph idx="1"/>
          </p:nvPr>
        </p:nvSpPr>
        <p:spPr/>
        <p:txBody>
          <a:bodyPr/>
          <a:lstStyle/>
          <a:p>
            <a:r>
              <a:rPr lang="zh-CN" altLang="en-US" dirty="0" smtClean="0"/>
              <a:t>每个数据样本用一个</a:t>
            </a:r>
            <a:r>
              <a:rPr lang="en-US" altLang="zh-CN" dirty="0" smtClean="0"/>
              <a:t>n</a:t>
            </a:r>
            <a:r>
              <a:rPr lang="zh-CN" altLang="en-US" dirty="0" smtClean="0"/>
              <a:t>维特征向量</a:t>
            </a:r>
            <a:r>
              <a:rPr lang="en-US" altLang="zh-CN" dirty="0" smtClean="0"/>
              <a:t>X</a:t>
            </a:r>
            <a:r>
              <a:rPr lang="zh-CN" altLang="en-US" dirty="0" smtClean="0"/>
              <a:t>表示</a:t>
            </a:r>
          </a:p>
          <a:p>
            <a:r>
              <a:rPr lang="zh-CN" altLang="en-US" dirty="0" smtClean="0"/>
              <a:t>假定有</a:t>
            </a:r>
            <a:r>
              <a:rPr lang="en-US" altLang="zh-CN" dirty="0" smtClean="0"/>
              <a:t>m</a:t>
            </a:r>
            <a:r>
              <a:rPr lang="zh-CN" altLang="en-US" dirty="0" smtClean="0"/>
              <a:t>个类</a:t>
            </a:r>
            <a:r>
              <a:rPr lang="en-US" altLang="zh-CN" dirty="0" smtClean="0"/>
              <a:t>C1,</a:t>
            </a:r>
            <a:r>
              <a:rPr lang="en-US" altLang="zh-CN" dirty="0" smtClean="0">
                <a:latin typeface="Times New Roman"/>
              </a:rPr>
              <a:t>…</a:t>
            </a:r>
            <a:r>
              <a:rPr lang="en-US" altLang="zh-CN" dirty="0" smtClean="0"/>
              <a:t>Cm</a:t>
            </a:r>
            <a:r>
              <a:rPr lang="zh-CN" altLang="en-US" dirty="0" smtClean="0"/>
              <a:t>。给定一个未知的数据样本</a:t>
            </a:r>
            <a:r>
              <a:rPr lang="en-US" altLang="zh-CN" dirty="0" smtClean="0"/>
              <a:t>X</a:t>
            </a:r>
            <a:r>
              <a:rPr lang="zh-CN" altLang="en-US" dirty="0" smtClean="0"/>
              <a:t>，贝叶斯分类将</a:t>
            </a:r>
            <a:r>
              <a:rPr lang="en-US" altLang="zh-CN" dirty="0" smtClean="0"/>
              <a:t>X</a:t>
            </a:r>
            <a:r>
              <a:rPr lang="zh-CN" altLang="en-US" dirty="0" smtClean="0"/>
              <a:t>分配给具有最高后验概率的类</a:t>
            </a:r>
            <a:endParaRPr lang="zh-CN" altLang="en-US" dirty="0"/>
          </a:p>
        </p:txBody>
      </p:sp>
      <p:graphicFrame>
        <p:nvGraphicFramePr>
          <p:cNvPr id="831490" name="Object 4"/>
          <p:cNvGraphicFramePr>
            <a:graphicFrameLocks noChangeAspect="1"/>
          </p:cNvGraphicFramePr>
          <p:nvPr/>
        </p:nvGraphicFramePr>
        <p:xfrm>
          <a:off x="2133600" y="2743200"/>
          <a:ext cx="8001000" cy="584200"/>
        </p:xfrm>
        <a:graphic>
          <a:graphicData uri="http://schemas.openxmlformats.org/presentationml/2006/ole">
            <mc:AlternateContent xmlns:mc="http://schemas.openxmlformats.org/markup-compatibility/2006">
              <mc:Choice xmlns:v="urn:schemas-microsoft-com:vml" Requires="v">
                <p:oleObj spid="_x0000_s16386" name="Equation" r:id="rId3" imgW="2844720" imgH="203040" progId="Equation.3">
                  <p:embed/>
                </p:oleObj>
              </mc:Choice>
              <mc:Fallback>
                <p:oleObj name="Equation" r:id="rId3" imgW="2844720" imgH="203040" progId="Equation.3">
                  <p:embed/>
                  <p:pic>
                    <p:nvPicPr>
                      <p:cNvPr id="8314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743200"/>
                        <a:ext cx="80010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1491" name="Object 5"/>
          <p:cNvGraphicFramePr>
            <a:graphicFrameLocks noChangeAspect="1"/>
          </p:cNvGraphicFramePr>
          <p:nvPr/>
        </p:nvGraphicFramePr>
        <p:xfrm>
          <a:off x="2114550" y="3449638"/>
          <a:ext cx="7867650" cy="2570162"/>
        </p:xfrm>
        <a:graphic>
          <a:graphicData uri="http://schemas.openxmlformats.org/presentationml/2006/ole">
            <mc:AlternateContent xmlns:mc="http://schemas.openxmlformats.org/markup-compatibility/2006">
              <mc:Choice xmlns:v="urn:schemas-microsoft-com:vml" Requires="v">
                <p:oleObj spid="_x0000_s16387" name="Equation" r:id="rId5" imgW="3009600" imgH="990360" progId="Equation.3">
                  <p:embed/>
                </p:oleObj>
              </mc:Choice>
              <mc:Fallback>
                <p:oleObj name="Equation" r:id="rId5" imgW="3009600" imgH="990360" progId="Equation.3">
                  <p:embed/>
                  <p:pic>
                    <p:nvPicPr>
                      <p:cNvPr id="83149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550" y="3449638"/>
                        <a:ext cx="7867650" cy="2570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6705601" y="3581401"/>
            <a:ext cx="2694969" cy="58477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50" normalizeH="0" baseline="0" noProof="0" dirty="0">
                <a:ln w="11430"/>
                <a:solidFill>
                  <a:srgbClr val="FF0000">
                    <a:lumMod val="50000"/>
                  </a:srgbClr>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rPr>
              <a:t>条件独立假设</a:t>
            </a:r>
          </a:p>
        </p:txBody>
      </p:sp>
    </p:spTree>
    <p:extLst>
      <p:ext uri="{BB962C8B-B14F-4D97-AF65-F5344CB8AC3E}">
        <p14:creationId xmlns:p14="http://schemas.microsoft.com/office/powerpoint/2010/main" val="245380638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贝叶斯分类</a:t>
            </a:r>
          </a:p>
        </p:txBody>
      </p:sp>
      <p:graphicFrame>
        <p:nvGraphicFramePr>
          <p:cNvPr id="835588" name="Object 3"/>
          <p:cNvGraphicFramePr>
            <a:graphicFrameLocks/>
          </p:cNvGraphicFramePr>
          <p:nvPr/>
        </p:nvGraphicFramePr>
        <p:xfrm>
          <a:off x="2457450" y="1066800"/>
          <a:ext cx="7448550" cy="5562600"/>
        </p:xfrm>
        <a:graphic>
          <a:graphicData uri="http://schemas.openxmlformats.org/presentationml/2006/ole">
            <mc:AlternateContent xmlns:mc="http://schemas.openxmlformats.org/markup-compatibility/2006">
              <mc:Choice xmlns:v="urn:schemas-microsoft-com:vml" Requires="v">
                <p:oleObj spid="_x0000_s17410" name="Worksheet" r:id="rId3" imgW="6094080" imgH="4453200" progId="Excel.Sheet.8">
                  <p:embed/>
                </p:oleObj>
              </mc:Choice>
              <mc:Fallback>
                <p:oleObj name="Worksheet" r:id="rId3" imgW="6094080" imgH="4453200" progId="Excel.Sheet.8">
                  <p:embed/>
                  <p:pic>
                    <p:nvPicPr>
                      <p:cNvPr id="835588"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7450" y="1066800"/>
                        <a:ext cx="74485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063571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贝叶斯分类</a:t>
            </a:r>
          </a:p>
        </p:txBody>
      </p:sp>
      <p:sp>
        <p:nvSpPr>
          <p:cNvPr id="5" name="Rectangle 3"/>
          <p:cNvSpPr txBox="1">
            <a:spLocks noChangeArrowheads="1"/>
          </p:cNvSpPr>
          <p:nvPr/>
        </p:nvSpPr>
        <p:spPr bwMode="auto">
          <a:xfrm>
            <a:off x="1752600" y="990600"/>
            <a:ext cx="8726488" cy="5334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zh-CN" altLang="en-US"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类标号属性</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buys_computer</a:t>
            </a:r>
          </a:p>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C</a:t>
            </a:r>
            <a:r>
              <a:rPr kumimoji="0" lang="en-US" altLang="zh-CN" sz="18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1</a:t>
            </a:r>
            <a:r>
              <a:rPr kumimoji="0" lang="zh-CN" altLang="en-US"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对应</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buys_computer=</a:t>
            </a:r>
            <a:r>
              <a:rPr kumimoji="0" lang="en-US" altLang="zh-CN" sz="24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4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C</a:t>
            </a:r>
            <a:r>
              <a:rPr kumimoji="0" lang="en-US" altLang="zh-CN" sz="18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2</a:t>
            </a:r>
            <a:r>
              <a:rPr kumimoji="0" lang="zh-CN" altLang="en-US"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对应</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buys_computer=</a:t>
            </a:r>
            <a:r>
              <a:rPr kumimoji="0" lang="en-US" altLang="zh-CN" sz="24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no</a:t>
            </a:r>
            <a:r>
              <a:rPr kumimoji="0" lang="en-US" altLang="zh-CN" sz="24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endPar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endParaRPr>
          </a:p>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zh-CN" altLang="en-US"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未知样本</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X=</a:t>
            </a:r>
          </a:p>
          <a:p>
            <a:pPr marL="685800" marR="0" lvl="1" indent="-223838" algn="ctr"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(age=</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&lt;=30</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income=</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medium</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,student=</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,credit_rating=</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fair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a:t>
            </a:r>
          </a:p>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zh-CN" altLang="en-US"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我们需要最大化</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P(X|C</a:t>
            </a:r>
            <a:r>
              <a:rPr kumimoji="0" lang="en-US" altLang="zh-CN" sz="18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i</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)P(C</a:t>
            </a:r>
            <a:r>
              <a:rPr kumimoji="0" lang="en-US" altLang="zh-CN" sz="18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i</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a:t>
            </a:r>
          </a:p>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)=9/14=0.643</a:t>
            </a:r>
          </a:p>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no</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)=5/14=0.357</a:t>
            </a:r>
          </a:p>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P(age=</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&lt;=30</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=2/9=0.222</a:t>
            </a:r>
          </a:p>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P(age=</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&lt;=30</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no</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=3/5=0.600</a:t>
            </a:r>
          </a:p>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P(income=</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medium</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=4/9=0.444</a:t>
            </a:r>
          </a:p>
          <a:p>
            <a:pPr marL="685800" marR="0" lvl="1" indent="-223838" algn="l" defTabSz="914400" rtl="0" eaLnBrk="1" fontAlgn="base" latinLnBrk="0" hangingPunct="1">
              <a:lnSpc>
                <a:spcPct val="120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P(income=</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medium</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no</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=2/5=0.400</a:t>
            </a:r>
            <a:endParaRPr kumimoji="0" lang="en-US" altLang="zh-CN" sz="20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p:txBody>
      </p:sp>
    </p:spTree>
    <p:extLst>
      <p:ext uri="{BB962C8B-B14F-4D97-AF65-F5344CB8AC3E}">
        <p14:creationId xmlns:p14="http://schemas.microsoft.com/office/powerpoint/2010/main" val="407553817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贝叶斯分类</a:t>
            </a:r>
          </a:p>
        </p:txBody>
      </p:sp>
      <p:sp>
        <p:nvSpPr>
          <p:cNvPr id="6" name="Rectangle 3"/>
          <p:cNvSpPr txBox="1">
            <a:spLocks noChangeArrowheads="1"/>
          </p:cNvSpPr>
          <p:nvPr/>
        </p:nvSpPr>
        <p:spPr bwMode="auto">
          <a:xfrm>
            <a:off x="1752600" y="1066800"/>
            <a:ext cx="8726488" cy="5334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P(student=</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=6/9=0.333</a:t>
            </a: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P(student=</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no</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=1/5=0.200</a:t>
            </a: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P(credit_rating=</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fair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=6/9=0.333</a:t>
            </a: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P(credit_rating=</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fair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no</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=2/5=0.400</a:t>
            </a: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endPar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endParaRP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P(X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=0.044</a:t>
            </a: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P(X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no</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=0.019</a:t>
            </a: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P(X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P(buys_computer=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=0.028</a:t>
            </a: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P(X | 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no</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 P(buys_computer=</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no</a:t>
            </a:r>
            <a:r>
              <a:rPr kumimoji="0" lang="en-US" altLang="zh-CN" sz="20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 	=0.007</a:t>
            </a: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endParaRPr kumimoji="0" lang="en-US" altLang="zh-CN" sz="20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endParaRPr>
          </a:p>
          <a:p>
            <a:pPr marL="685800" marR="0" lvl="1" indent="-223838" algn="l" defTabSz="914400" rtl="0" eaLnBrk="1" fontAlgn="base" latinLnBrk="0" hangingPunct="1">
              <a:lnSpc>
                <a:spcPct val="115000"/>
              </a:lnSpc>
              <a:spcBef>
                <a:spcPct val="20000"/>
              </a:spcBef>
              <a:spcAft>
                <a:spcPct val="20000"/>
              </a:spcAft>
              <a:buClr>
                <a:srgbClr val="4D4D4D"/>
              </a:buClr>
              <a:buSzPct val="110000"/>
              <a:buFontTx/>
              <a:buNone/>
              <a:tabLst/>
              <a:defRPr/>
            </a:pPr>
            <a:r>
              <a:rPr kumimoji="0" lang="zh-CN" altLang="en-US"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于是对于样本</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X</a:t>
            </a:r>
            <a:r>
              <a:rPr kumimoji="0" lang="zh-CN" altLang="en-US"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，贝叶斯分类预测其</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buys_computer=</a:t>
            </a:r>
            <a:r>
              <a:rPr kumimoji="0" lang="en-US" altLang="zh-CN" sz="24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r>
              <a:rPr kumimoji="0" lang="en-US" altLang="zh-CN" sz="2400" b="0" i="0" u="none" strike="noStrike" kern="0" cap="none" spc="0" normalizeH="0" baseline="0" noProof="0">
                <a:ln>
                  <a:noFill/>
                </a:ln>
                <a:solidFill>
                  <a:srgbClr val="000066"/>
                </a:solidFill>
                <a:effectLst/>
                <a:uLnTx/>
                <a:uFillTx/>
                <a:latin typeface="华文新魏" pitchFamily="2" charset="-122"/>
                <a:ea typeface="华文新魏" pitchFamily="2" charset="-122"/>
                <a:cs typeface="Arial Unicode MS" pitchFamily="34" charset="-122"/>
              </a:rPr>
              <a:t>yes</a:t>
            </a:r>
            <a:r>
              <a:rPr kumimoji="0" lang="en-US" altLang="zh-CN" sz="2400" b="0" i="0" u="none" strike="noStrike" kern="0" cap="none" spc="0" normalizeH="0" baseline="0" noProof="0">
                <a:ln>
                  <a:noFill/>
                </a:ln>
                <a:solidFill>
                  <a:srgbClr val="000066"/>
                </a:solidFill>
                <a:effectLst/>
                <a:uLnTx/>
                <a:uFillTx/>
                <a:latin typeface="Times New Roman" pitchFamily="18" charset="0"/>
                <a:ea typeface="华文新魏" pitchFamily="2" charset="-122"/>
                <a:cs typeface="Arial Unicode MS" pitchFamily="34" charset="-122"/>
              </a:rPr>
              <a:t>”</a:t>
            </a:r>
            <a:endPar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p:txBody>
      </p:sp>
    </p:spTree>
    <p:extLst>
      <p:ext uri="{BB962C8B-B14F-4D97-AF65-F5344CB8AC3E}">
        <p14:creationId xmlns:p14="http://schemas.microsoft.com/office/powerpoint/2010/main" val="297677506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7000" y="-25063"/>
            <a:ext cx="7391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贝叶斯信念网络</a:t>
            </a:r>
            <a:r>
              <a:rPr kumimoji="0" lang="en-US" altLang="zh-CN"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BBN</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grpSp>
        <p:nvGrpSpPr>
          <p:cNvPr id="12" name="Group 3"/>
          <p:cNvGrpSpPr>
            <a:grpSpLocks/>
          </p:cNvGrpSpPr>
          <p:nvPr/>
        </p:nvGrpSpPr>
        <p:grpSpPr bwMode="auto">
          <a:xfrm>
            <a:off x="1876426" y="1128713"/>
            <a:ext cx="5438775" cy="3854449"/>
            <a:chOff x="1060" y="759"/>
            <a:chExt cx="3426" cy="2428"/>
          </a:xfrm>
        </p:grpSpPr>
        <p:sp>
          <p:nvSpPr>
            <p:cNvPr id="13" name="Oval 4"/>
            <p:cNvSpPr>
              <a:spLocks noChangeArrowheads="1"/>
            </p:cNvSpPr>
            <p:nvPr/>
          </p:nvSpPr>
          <p:spPr bwMode="auto">
            <a:xfrm>
              <a:off x="1060" y="759"/>
              <a:ext cx="1769" cy="409"/>
            </a:xfrm>
            <a:prstGeom prst="ellipse">
              <a:avLst/>
            </a:prstGeom>
            <a:noFill/>
            <a:ln w="22225">
              <a:solidFill>
                <a:schemeClr val="tx1"/>
              </a:solid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Arial" charset="0"/>
                </a:rPr>
                <a:t>FamilyHistory</a:t>
              </a:r>
            </a:p>
          </p:txBody>
        </p:sp>
        <p:sp>
          <p:nvSpPr>
            <p:cNvPr id="14" name="Oval 5"/>
            <p:cNvSpPr>
              <a:spLocks noChangeArrowheads="1"/>
            </p:cNvSpPr>
            <p:nvPr/>
          </p:nvSpPr>
          <p:spPr bwMode="auto">
            <a:xfrm>
              <a:off x="3138" y="759"/>
              <a:ext cx="1068" cy="409"/>
            </a:xfrm>
            <a:prstGeom prst="ellipse">
              <a:avLst/>
            </a:prstGeom>
            <a:noFill/>
            <a:ln w="22225">
              <a:solidFill>
                <a:schemeClr val="tx1"/>
              </a:solid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Arial" charset="0"/>
                </a:rPr>
                <a:t>Somker</a:t>
              </a:r>
            </a:p>
          </p:txBody>
        </p:sp>
        <p:sp>
          <p:nvSpPr>
            <p:cNvPr id="15" name="Oval 6"/>
            <p:cNvSpPr>
              <a:spLocks noChangeArrowheads="1"/>
            </p:cNvSpPr>
            <p:nvPr/>
          </p:nvSpPr>
          <p:spPr bwMode="auto">
            <a:xfrm>
              <a:off x="1160" y="1764"/>
              <a:ext cx="1581" cy="409"/>
            </a:xfrm>
            <a:prstGeom prst="ellipse">
              <a:avLst/>
            </a:prstGeom>
            <a:noFill/>
            <a:ln w="22225">
              <a:solidFill>
                <a:schemeClr val="tx1"/>
              </a:solid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Arial" charset="0"/>
                </a:rPr>
                <a:t>LungCancer</a:t>
              </a:r>
            </a:p>
          </p:txBody>
        </p:sp>
        <p:sp>
          <p:nvSpPr>
            <p:cNvPr id="16" name="Oval 7"/>
            <p:cNvSpPr>
              <a:spLocks noChangeArrowheads="1"/>
            </p:cNvSpPr>
            <p:nvPr/>
          </p:nvSpPr>
          <p:spPr bwMode="auto">
            <a:xfrm>
              <a:off x="2867" y="1764"/>
              <a:ext cx="1619" cy="409"/>
            </a:xfrm>
            <a:prstGeom prst="ellipse">
              <a:avLst/>
            </a:prstGeom>
            <a:noFill/>
            <a:ln w="22225">
              <a:solidFill>
                <a:schemeClr val="tx1"/>
              </a:solid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Emphysema</a:t>
              </a:r>
            </a:p>
          </p:txBody>
        </p:sp>
        <p:sp>
          <p:nvSpPr>
            <p:cNvPr id="17" name="Oval 8"/>
            <p:cNvSpPr>
              <a:spLocks noChangeArrowheads="1"/>
            </p:cNvSpPr>
            <p:nvPr/>
          </p:nvSpPr>
          <p:spPr bwMode="auto">
            <a:xfrm>
              <a:off x="1156" y="2778"/>
              <a:ext cx="1674" cy="409"/>
            </a:xfrm>
            <a:prstGeom prst="ellipse">
              <a:avLst/>
            </a:prstGeom>
            <a:noFill/>
            <a:ln w="22225">
              <a:solidFill>
                <a:schemeClr val="tx1"/>
              </a:solid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err="1">
                  <a:ln>
                    <a:noFill/>
                  </a:ln>
                  <a:solidFill>
                    <a:srgbClr val="000000"/>
                  </a:solidFill>
                  <a:effectLst/>
                  <a:uLnTx/>
                  <a:uFillTx/>
                  <a:latin typeface="Tahoma" pitchFamily="34" charset="0"/>
                  <a:ea typeface="宋体" charset="-122"/>
                  <a:cs typeface="Arial" charset="0"/>
                </a:rPr>
                <a:t>PositiveXRay</a:t>
              </a:r>
              <a:endParaRPr kumimoji="1" lang="en-US" altLang="zh-CN" sz="24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18" name="Oval 9"/>
            <p:cNvSpPr>
              <a:spLocks noChangeArrowheads="1"/>
            </p:cNvSpPr>
            <p:nvPr/>
          </p:nvSpPr>
          <p:spPr bwMode="auto">
            <a:xfrm>
              <a:off x="3121" y="2778"/>
              <a:ext cx="1196" cy="409"/>
            </a:xfrm>
            <a:prstGeom prst="ellipse">
              <a:avLst/>
            </a:prstGeom>
            <a:noFill/>
            <a:ln w="22225">
              <a:solidFill>
                <a:schemeClr val="tx1"/>
              </a:solidFill>
              <a:miter lim="800000"/>
              <a:headEnd/>
              <a:tailEnd/>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err="1">
                  <a:ln>
                    <a:noFill/>
                  </a:ln>
                  <a:solidFill>
                    <a:srgbClr val="000000"/>
                  </a:solidFill>
                  <a:effectLst/>
                  <a:uLnTx/>
                  <a:uFillTx/>
                  <a:latin typeface="Tahoma" pitchFamily="34" charset="0"/>
                  <a:ea typeface="宋体" charset="-122"/>
                  <a:cs typeface="Arial" charset="0"/>
                </a:rPr>
                <a:t>Dyspnea</a:t>
              </a:r>
              <a:endParaRPr kumimoji="1" lang="en-US" altLang="zh-CN" sz="24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19" name="Line 10"/>
            <p:cNvSpPr>
              <a:spLocks noChangeShapeType="1"/>
            </p:cNvSpPr>
            <p:nvPr/>
          </p:nvSpPr>
          <p:spPr bwMode="auto">
            <a:xfrm>
              <a:off x="1944" y="1155"/>
              <a:ext cx="0" cy="624"/>
            </a:xfrm>
            <a:prstGeom prst="line">
              <a:avLst/>
            </a:prstGeom>
            <a:noFill/>
            <a:ln w="22225">
              <a:solidFill>
                <a:schemeClr val="tx1"/>
              </a:solidFill>
              <a:miter lim="800000"/>
              <a:headEnd/>
              <a:tailEnd type="triangle" w="med" len="me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0" name="Line 11"/>
            <p:cNvSpPr>
              <a:spLocks noChangeShapeType="1"/>
            </p:cNvSpPr>
            <p:nvPr/>
          </p:nvSpPr>
          <p:spPr bwMode="auto">
            <a:xfrm>
              <a:off x="3672" y="1155"/>
              <a:ext cx="0" cy="624"/>
            </a:xfrm>
            <a:prstGeom prst="line">
              <a:avLst/>
            </a:prstGeom>
            <a:noFill/>
            <a:ln w="22225">
              <a:solidFill>
                <a:schemeClr val="tx1"/>
              </a:solidFill>
              <a:miter lim="800000"/>
              <a:headEnd/>
              <a:tailEnd type="triangle" w="med" len="me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1" name="Line 12"/>
            <p:cNvSpPr>
              <a:spLocks noChangeShapeType="1"/>
            </p:cNvSpPr>
            <p:nvPr/>
          </p:nvSpPr>
          <p:spPr bwMode="auto">
            <a:xfrm flipH="1">
              <a:off x="2280" y="1155"/>
              <a:ext cx="1200" cy="624"/>
            </a:xfrm>
            <a:prstGeom prst="line">
              <a:avLst/>
            </a:prstGeom>
            <a:noFill/>
            <a:ln w="22225">
              <a:solidFill>
                <a:schemeClr val="tx1"/>
              </a:solidFill>
              <a:miter lim="800000"/>
              <a:headEnd/>
              <a:tailEnd type="triangle" w="med" len="me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2" name="Line 13"/>
            <p:cNvSpPr>
              <a:spLocks noChangeShapeType="1"/>
            </p:cNvSpPr>
            <p:nvPr/>
          </p:nvSpPr>
          <p:spPr bwMode="auto">
            <a:xfrm>
              <a:off x="1944" y="2163"/>
              <a:ext cx="0" cy="624"/>
            </a:xfrm>
            <a:prstGeom prst="line">
              <a:avLst/>
            </a:prstGeom>
            <a:noFill/>
            <a:ln w="22225">
              <a:solidFill>
                <a:schemeClr val="tx1"/>
              </a:solidFill>
              <a:miter lim="800000"/>
              <a:headEnd/>
              <a:tailEnd type="triangle" w="med" len="me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3" name="Line 14"/>
            <p:cNvSpPr>
              <a:spLocks noChangeShapeType="1"/>
            </p:cNvSpPr>
            <p:nvPr/>
          </p:nvSpPr>
          <p:spPr bwMode="auto">
            <a:xfrm>
              <a:off x="3672" y="2163"/>
              <a:ext cx="0" cy="624"/>
            </a:xfrm>
            <a:prstGeom prst="line">
              <a:avLst/>
            </a:prstGeom>
            <a:noFill/>
            <a:ln w="22225">
              <a:solidFill>
                <a:schemeClr val="tx1"/>
              </a:solidFill>
              <a:miter lim="800000"/>
              <a:headEnd/>
              <a:tailEnd type="triangle" w="med" len="me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24" name="Line 15"/>
            <p:cNvSpPr>
              <a:spLocks noChangeShapeType="1"/>
            </p:cNvSpPr>
            <p:nvPr/>
          </p:nvSpPr>
          <p:spPr bwMode="auto">
            <a:xfrm>
              <a:off x="2136" y="2163"/>
              <a:ext cx="1344" cy="624"/>
            </a:xfrm>
            <a:prstGeom prst="line">
              <a:avLst/>
            </a:prstGeom>
            <a:noFill/>
            <a:ln w="22225">
              <a:solidFill>
                <a:schemeClr val="tx1"/>
              </a:solidFill>
              <a:miter lim="800000"/>
              <a:headEnd/>
              <a:tailEnd type="triangle" w="med" len="me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grpSp>
      <p:graphicFrame>
        <p:nvGraphicFramePr>
          <p:cNvPr id="25" name="Group 16"/>
          <p:cNvGraphicFramePr>
            <a:graphicFrameLocks noGrp="1"/>
          </p:cNvGraphicFramePr>
          <p:nvPr/>
        </p:nvGraphicFramePr>
        <p:xfrm>
          <a:off x="2590800" y="5181600"/>
          <a:ext cx="7239000" cy="1371600"/>
        </p:xfrm>
        <a:graphic>
          <a:graphicData uri="http://schemas.openxmlformats.org/drawingml/2006/table">
            <a:tbl>
              <a:tblPr/>
              <a:tblGrid>
                <a:gridCol w="1446213">
                  <a:extLst>
                    <a:ext uri="{9D8B030D-6E8A-4147-A177-3AD203B41FA5}">
                      <a16:colId xmlns:a16="http://schemas.microsoft.com/office/drawing/2014/main" val="20000"/>
                    </a:ext>
                  </a:extLst>
                </a:gridCol>
                <a:gridCol w="1449387">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9388">
                  <a:extLst>
                    <a:ext uri="{9D8B030D-6E8A-4147-A177-3AD203B41FA5}">
                      <a16:colId xmlns:a16="http://schemas.microsoft.com/office/drawing/2014/main" val="20003"/>
                    </a:ext>
                  </a:extLst>
                </a:gridCol>
                <a:gridCol w="1446212">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FH,S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FH,~S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~FH,S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~FH,~S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LC</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0.8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0.5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0.7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0.1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~LC</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0.2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0.5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0.3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0.9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6" name="Text Box 42"/>
          <p:cNvSpPr txBox="1">
            <a:spLocks noChangeArrowheads="1"/>
          </p:cNvSpPr>
          <p:nvPr/>
        </p:nvSpPr>
        <p:spPr bwMode="auto">
          <a:xfrm>
            <a:off x="7162800" y="1143001"/>
            <a:ext cx="3124200" cy="1323439"/>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P( </a:t>
            </a:r>
            <a:r>
              <a:rPr kumimoji="1" lang="en-US" altLang="zh-CN" sz="2000" b="0" i="0" u="none" strike="noStrike" kern="1200" cap="none" spc="0" normalizeH="0" baseline="0" noProof="0" dirty="0" err="1">
                <a:ln>
                  <a:noFill/>
                </a:ln>
                <a:solidFill>
                  <a:srgbClr val="000000"/>
                </a:solidFill>
                <a:effectLst/>
                <a:uLnTx/>
                <a:uFillTx/>
                <a:latin typeface="Tahoma" pitchFamily="34" charset="0"/>
                <a:ea typeface="宋体" charset="-122"/>
                <a:cs typeface="Arial" charset="0"/>
              </a:rPr>
              <a:t>LungCancer</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 </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yes</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 </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a:t>
            </a:r>
            <a:r>
              <a:rPr kumimoji="1" lang="en-US" altLang="zh-CN" sz="2000" b="0" i="0" u="none" strike="noStrike" kern="1200" cap="none" spc="0" normalizeH="0" baseline="0" noProof="0" dirty="0" err="1">
                <a:ln>
                  <a:noFill/>
                </a:ln>
                <a:solidFill>
                  <a:srgbClr val="000000"/>
                </a:solidFill>
                <a:effectLst/>
                <a:uLnTx/>
                <a:uFillTx/>
                <a:latin typeface="Tahoma" pitchFamily="34" charset="0"/>
                <a:ea typeface="宋体" charset="-122"/>
                <a:cs typeface="Arial" charset="0"/>
              </a:rPr>
              <a:t>FamilyHistory</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 </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yes</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a:t>
            </a:r>
            <a:r>
              <a:rPr kumimoji="1" lang="en-US" altLang="zh-CN" sz="2000" b="0" i="0" u="none" strike="noStrike" kern="1200" cap="none" spc="0" normalizeH="0" baseline="0" noProof="0" dirty="0" err="1">
                <a:ln>
                  <a:noFill/>
                </a:ln>
                <a:solidFill>
                  <a:srgbClr val="000000"/>
                </a:solidFill>
                <a:effectLst/>
                <a:uLnTx/>
                <a:uFillTx/>
                <a:latin typeface="Tahoma" pitchFamily="34" charset="0"/>
                <a:ea typeface="宋体" charset="-122"/>
                <a:cs typeface="Arial" charset="0"/>
              </a:rPr>
              <a:t>Somker</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yes</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 0.8</a:t>
            </a:r>
            <a:endParaRPr kumimoji="1" lang="en-US" altLang="zh-CN" sz="28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27" name="Text Box 43"/>
          <p:cNvSpPr txBox="1">
            <a:spLocks noChangeArrowheads="1"/>
          </p:cNvSpPr>
          <p:nvPr/>
        </p:nvSpPr>
        <p:spPr bwMode="auto">
          <a:xfrm>
            <a:off x="7391400" y="2943762"/>
            <a:ext cx="2971800" cy="1323439"/>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P( </a:t>
            </a:r>
            <a:r>
              <a:rPr kumimoji="1" lang="en-US" altLang="zh-CN" sz="2000" b="0" i="0" u="none" strike="noStrike" kern="1200" cap="none" spc="0" normalizeH="0" baseline="0" noProof="0" dirty="0" err="1">
                <a:ln>
                  <a:noFill/>
                </a:ln>
                <a:solidFill>
                  <a:srgbClr val="000000"/>
                </a:solidFill>
                <a:effectLst/>
                <a:uLnTx/>
                <a:uFillTx/>
                <a:latin typeface="Tahoma" pitchFamily="34" charset="0"/>
                <a:ea typeface="宋体" charset="-122"/>
                <a:cs typeface="Arial" charset="0"/>
              </a:rPr>
              <a:t>LungCancer</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 </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no</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 </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a:t>
            </a:r>
            <a:r>
              <a:rPr kumimoji="1" lang="en-US" altLang="zh-CN" sz="2000" b="0" i="0" u="none" strike="noStrike" kern="1200" cap="none" spc="0" normalizeH="0" baseline="0" noProof="0" dirty="0" err="1">
                <a:ln>
                  <a:noFill/>
                </a:ln>
                <a:solidFill>
                  <a:srgbClr val="000000"/>
                </a:solidFill>
                <a:effectLst/>
                <a:uLnTx/>
                <a:uFillTx/>
                <a:latin typeface="Tahoma" pitchFamily="34" charset="0"/>
                <a:ea typeface="宋体" charset="-122"/>
                <a:cs typeface="Arial" charset="0"/>
              </a:rPr>
              <a:t>FamilyHistory</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 </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no</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a:t>
            </a:r>
            <a:r>
              <a:rPr kumimoji="1" lang="en-US" altLang="zh-CN" sz="2000" b="0" i="0" u="none" strike="noStrike" kern="1200" cap="none" spc="0" normalizeH="0" baseline="0" noProof="0" dirty="0" err="1">
                <a:ln>
                  <a:noFill/>
                </a:ln>
                <a:solidFill>
                  <a:srgbClr val="000000"/>
                </a:solidFill>
                <a:effectLst/>
                <a:uLnTx/>
                <a:uFillTx/>
                <a:latin typeface="Tahoma" pitchFamily="34" charset="0"/>
                <a:ea typeface="宋体" charset="-122"/>
                <a:cs typeface="Arial" charset="0"/>
              </a:rPr>
              <a:t>Somker</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no</a:t>
            </a:r>
            <a:r>
              <a:rPr kumimoji="1" lang="en-US" altLang="zh-CN" sz="20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a:t>
            </a:r>
            <a:r>
              <a:rPr kumimoji="1" lang="en-US" altLang="zh-CN" sz="20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 = 0.8</a:t>
            </a:r>
            <a:endParaRPr kumimoji="1" lang="en-US" altLang="zh-CN" sz="28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30" name="矩形 29"/>
          <p:cNvSpPr/>
          <p:nvPr/>
        </p:nvSpPr>
        <p:spPr>
          <a:xfrm>
            <a:off x="6889402" y="4419601"/>
            <a:ext cx="3778599" cy="58477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rPr>
              <a:t>有向无环图</a:t>
            </a:r>
            <a:r>
              <a:rPr kumimoji="0" lang="en-US" altLang="zh-CN"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rPr>
              <a:t>+</a:t>
            </a:r>
            <a:r>
              <a:rPr kumimoji="0" lang="zh-CN" altLang="en-US" sz="32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华文新魏" pitchFamily="2" charset="-122"/>
                <a:ea typeface="华文新魏" pitchFamily="2" charset="-122"/>
                <a:cs typeface="Arial" charset="0"/>
              </a:rPr>
              <a:t>概率表</a:t>
            </a:r>
          </a:p>
        </p:txBody>
      </p:sp>
    </p:spTree>
    <p:extLst>
      <p:ext uri="{BB962C8B-B14F-4D97-AF65-F5344CB8AC3E}">
        <p14:creationId xmlns:p14="http://schemas.microsoft.com/office/powerpoint/2010/main" val="124560986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7000" y="-25063"/>
            <a:ext cx="7391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神经网络</a:t>
            </a:r>
            <a:r>
              <a:rPr kumimoji="0" lang="en-US" altLang="zh-CN"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ANN</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graphicFrame>
        <p:nvGraphicFramePr>
          <p:cNvPr id="1350674" name="Object 3"/>
          <p:cNvGraphicFramePr>
            <a:graphicFrameLocks noChangeAspect="1"/>
          </p:cNvGraphicFramePr>
          <p:nvPr/>
        </p:nvGraphicFramePr>
        <p:xfrm>
          <a:off x="1752600" y="1524000"/>
          <a:ext cx="8726488" cy="4197350"/>
        </p:xfrm>
        <a:graphic>
          <a:graphicData uri="http://schemas.openxmlformats.org/presentationml/2006/ole">
            <mc:AlternateContent xmlns:mc="http://schemas.openxmlformats.org/markup-compatibility/2006">
              <mc:Choice xmlns:v="urn:schemas-microsoft-com:vml" Requires="v">
                <p:oleObj spid="_x0000_s18434" name="Photo Editor 照片" r:id="rId3" imgW="8371429" imgH="3495238" progId="">
                  <p:embed/>
                </p:oleObj>
              </mc:Choice>
              <mc:Fallback>
                <p:oleObj name="Photo Editor 照片" r:id="rId3" imgW="8371429" imgH="3495238" progId="">
                  <p:embed/>
                  <p:pic>
                    <p:nvPicPr>
                      <p:cNvPr id="13506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524000"/>
                        <a:ext cx="8726488" cy="419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0900188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7000" y="-25063"/>
            <a:ext cx="7391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神经网络</a:t>
            </a:r>
            <a:r>
              <a:rPr kumimoji="0" lang="en-US" altLang="zh-CN"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ANN</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grpSp>
        <p:nvGrpSpPr>
          <p:cNvPr id="2" name="Group 3"/>
          <p:cNvGrpSpPr>
            <a:grpSpLocks/>
          </p:cNvGrpSpPr>
          <p:nvPr/>
        </p:nvGrpSpPr>
        <p:grpSpPr bwMode="auto">
          <a:xfrm>
            <a:off x="3733800" y="3505200"/>
            <a:ext cx="5257800" cy="3027364"/>
            <a:chOff x="816" y="912"/>
            <a:chExt cx="3312" cy="1907"/>
          </a:xfrm>
        </p:grpSpPr>
        <p:grpSp>
          <p:nvGrpSpPr>
            <p:cNvPr id="3" name="Group 4"/>
            <p:cNvGrpSpPr>
              <a:grpSpLocks/>
            </p:cNvGrpSpPr>
            <p:nvPr/>
          </p:nvGrpSpPr>
          <p:grpSpPr bwMode="auto">
            <a:xfrm>
              <a:off x="1104" y="1187"/>
              <a:ext cx="2736" cy="1632"/>
              <a:chOff x="1152" y="1331"/>
              <a:chExt cx="2736" cy="1632"/>
            </a:xfrm>
          </p:grpSpPr>
          <p:sp>
            <p:nvSpPr>
              <p:cNvPr id="34" name="Oval 5"/>
              <p:cNvSpPr>
                <a:spLocks noChangeArrowheads="1"/>
              </p:cNvSpPr>
              <p:nvPr/>
            </p:nvSpPr>
            <p:spPr bwMode="auto">
              <a:xfrm>
                <a:off x="1152" y="1331"/>
                <a:ext cx="161" cy="411"/>
              </a:xfrm>
              <a:prstGeom prst="ellipse">
                <a:avLst/>
              </a:prstGeom>
              <a:solidFill>
                <a:schemeClr val="accent1"/>
              </a:solidFill>
              <a:ln w="9525">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35" name="Oval 6"/>
              <p:cNvSpPr>
                <a:spLocks noChangeArrowheads="1"/>
              </p:cNvSpPr>
              <p:nvPr/>
            </p:nvSpPr>
            <p:spPr bwMode="auto">
              <a:xfrm>
                <a:off x="1152" y="1811"/>
                <a:ext cx="161" cy="411"/>
              </a:xfrm>
              <a:prstGeom prst="ellipse">
                <a:avLst/>
              </a:prstGeom>
              <a:solidFill>
                <a:schemeClr val="accent1"/>
              </a:solidFill>
              <a:ln w="9525">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36" name="Oval 7"/>
              <p:cNvSpPr>
                <a:spLocks noChangeArrowheads="1"/>
              </p:cNvSpPr>
              <p:nvPr/>
            </p:nvSpPr>
            <p:spPr bwMode="auto">
              <a:xfrm>
                <a:off x="2352" y="1331"/>
                <a:ext cx="161" cy="411"/>
              </a:xfrm>
              <a:prstGeom prst="ellipse">
                <a:avLst/>
              </a:prstGeom>
              <a:solidFill>
                <a:schemeClr val="accent1"/>
              </a:solidFill>
              <a:ln w="9525">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37" name="Oval 8"/>
              <p:cNvSpPr>
                <a:spLocks noChangeArrowheads="1"/>
              </p:cNvSpPr>
              <p:nvPr/>
            </p:nvSpPr>
            <p:spPr bwMode="auto">
              <a:xfrm>
                <a:off x="1152" y="2531"/>
                <a:ext cx="161" cy="411"/>
              </a:xfrm>
              <a:prstGeom prst="ellipse">
                <a:avLst/>
              </a:prstGeom>
              <a:solidFill>
                <a:schemeClr val="accent1"/>
              </a:solidFill>
              <a:ln w="9525">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38" name="Oval 9"/>
              <p:cNvSpPr>
                <a:spLocks noChangeArrowheads="1"/>
              </p:cNvSpPr>
              <p:nvPr/>
            </p:nvSpPr>
            <p:spPr bwMode="auto">
              <a:xfrm>
                <a:off x="2352" y="1955"/>
                <a:ext cx="161" cy="411"/>
              </a:xfrm>
              <a:prstGeom prst="ellipse">
                <a:avLst/>
              </a:prstGeom>
              <a:solidFill>
                <a:schemeClr val="accent1"/>
              </a:solidFill>
              <a:ln w="9525">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39" name="Oval 10"/>
              <p:cNvSpPr>
                <a:spLocks noChangeArrowheads="1"/>
              </p:cNvSpPr>
              <p:nvPr/>
            </p:nvSpPr>
            <p:spPr bwMode="auto">
              <a:xfrm>
                <a:off x="2352" y="2531"/>
                <a:ext cx="161" cy="411"/>
              </a:xfrm>
              <a:prstGeom prst="ellipse">
                <a:avLst/>
              </a:prstGeom>
              <a:solidFill>
                <a:schemeClr val="accent1"/>
              </a:solidFill>
              <a:ln w="9525">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0" name="Oval 11"/>
              <p:cNvSpPr>
                <a:spLocks noChangeArrowheads="1"/>
              </p:cNvSpPr>
              <p:nvPr/>
            </p:nvSpPr>
            <p:spPr bwMode="auto">
              <a:xfrm>
                <a:off x="3552" y="2552"/>
                <a:ext cx="161" cy="411"/>
              </a:xfrm>
              <a:prstGeom prst="ellipse">
                <a:avLst/>
              </a:prstGeom>
              <a:solidFill>
                <a:schemeClr val="accent1"/>
              </a:solidFill>
              <a:ln w="9525">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1" name="Oval 12"/>
              <p:cNvSpPr>
                <a:spLocks noChangeArrowheads="1"/>
              </p:cNvSpPr>
              <p:nvPr/>
            </p:nvSpPr>
            <p:spPr bwMode="auto">
              <a:xfrm>
                <a:off x="3543" y="1976"/>
                <a:ext cx="161" cy="411"/>
              </a:xfrm>
              <a:prstGeom prst="ellipse">
                <a:avLst/>
              </a:prstGeom>
              <a:solidFill>
                <a:schemeClr val="accent1"/>
              </a:solidFill>
              <a:ln w="9525">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2" name="Oval 13"/>
              <p:cNvSpPr>
                <a:spLocks noChangeArrowheads="1"/>
              </p:cNvSpPr>
              <p:nvPr/>
            </p:nvSpPr>
            <p:spPr bwMode="auto">
              <a:xfrm>
                <a:off x="3552" y="1379"/>
                <a:ext cx="161" cy="411"/>
              </a:xfrm>
              <a:prstGeom prst="ellipse">
                <a:avLst/>
              </a:prstGeom>
              <a:solidFill>
                <a:schemeClr val="accent1"/>
              </a:solidFill>
              <a:ln w="9525">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3" name="Text Box 14"/>
              <p:cNvSpPr txBox="1">
                <a:spLocks noChangeArrowheads="1"/>
              </p:cNvSpPr>
              <p:nvPr/>
            </p:nvSpPr>
            <p:spPr bwMode="auto">
              <a:xfrm>
                <a:off x="1167" y="2160"/>
                <a:ext cx="321" cy="292"/>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imes New Roman" pitchFamily="18" charset="0"/>
                    <a:ea typeface="宋体" charset="-122"/>
                    <a:cs typeface="Arial" charset="0"/>
                  </a:rPr>
                  <a:t>…</a:t>
                </a:r>
                <a:endPar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4" name="Text Box 15"/>
              <p:cNvSpPr txBox="1">
                <a:spLocks noChangeArrowheads="1"/>
              </p:cNvSpPr>
              <p:nvPr/>
            </p:nvSpPr>
            <p:spPr bwMode="auto">
              <a:xfrm>
                <a:off x="2367" y="2256"/>
                <a:ext cx="321" cy="292"/>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imes New Roman" pitchFamily="18" charset="0"/>
                    <a:ea typeface="宋体" charset="-122"/>
                    <a:cs typeface="Arial" charset="0"/>
                  </a:rPr>
                  <a:t>…</a:t>
                </a:r>
                <a:endPar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5" name="Text Box 16"/>
              <p:cNvSpPr txBox="1">
                <a:spLocks noChangeArrowheads="1"/>
              </p:cNvSpPr>
              <p:nvPr/>
            </p:nvSpPr>
            <p:spPr bwMode="auto">
              <a:xfrm>
                <a:off x="3567" y="2304"/>
                <a:ext cx="321" cy="292"/>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Times New Roman" pitchFamily="18" charset="0"/>
                    <a:ea typeface="宋体" charset="-122"/>
                    <a:cs typeface="Arial" charset="0"/>
                  </a:rPr>
                  <a:t>…</a:t>
                </a:r>
                <a:endParaRPr kumimoji="1" lang="en-US" altLang="zh-CN"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6" name="Line 17"/>
              <p:cNvSpPr>
                <a:spLocks noChangeShapeType="1"/>
              </p:cNvSpPr>
              <p:nvPr/>
            </p:nvSpPr>
            <p:spPr bwMode="auto">
              <a:xfrm>
                <a:off x="1440" y="1536"/>
                <a:ext cx="912" cy="0"/>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7" name="Line 18"/>
              <p:cNvSpPr>
                <a:spLocks noChangeShapeType="1"/>
              </p:cNvSpPr>
              <p:nvPr/>
            </p:nvSpPr>
            <p:spPr bwMode="auto">
              <a:xfrm>
                <a:off x="1440" y="1584"/>
                <a:ext cx="912" cy="576"/>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8" name="Line 19"/>
              <p:cNvSpPr>
                <a:spLocks noChangeShapeType="1"/>
              </p:cNvSpPr>
              <p:nvPr/>
            </p:nvSpPr>
            <p:spPr bwMode="auto">
              <a:xfrm>
                <a:off x="1392" y="1632"/>
                <a:ext cx="1008" cy="1008"/>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49" name="Line 20"/>
              <p:cNvSpPr>
                <a:spLocks noChangeShapeType="1"/>
              </p:cNvSpPr>
              <p:nvPr/>
            </p:nvSpPr>
            <p:spPr bwMode="auto">
              <a:xfrm flipV="1">
                <a:off x="1440" y="2256"/>
                <a:ext cx="960" cy="432"/>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0" name="Line 21"/>
              <p:cNvSpPr>
                <a:spLocks noChangeShapeType="1"/>
              </p:cNvSpPr>
              <p:nvPr/>
            </p:nvSpPr>
            <p:spPr bwMode="auto">
              <a:xfrm>
                <a:off x="1440" y="2736"/>
                <a:ext cx="912" cy="0"/>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1" name="Line 22"/>
              <p:cNvSpPr>
                <a:spLocks noChangeShapeType="1"/>
              </p:cNvSpPr>
              <p:nvPr/>
            </p:nvSpPr>
            <p:spPr bwMode="auto">
              <a:xfrm flipV="1">
                <a:off x="1392" y="1632"/>
                <a:ext cx="1008" cy="1008"/>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2" name="Line 23"/>
              <p:cNvSpPr>
                <a:spLocks noChangeShapeType="1"/>
              </p:cNvSpPr>
              <p:nvPr/>
            </p:nvSpPr>
            <p:spPr bwMode="auto">
              <a:xfrm>
                <a:off x="1440" y="2016"/>
                <a:ext cx="912" cy="144"/>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3" name="Line 24"/>
              <p:cNvSpPr>
                <a:spLocks noChangeShapeType="1"/>
              </p:cNvSpPr>
              <p:nvPr/>
            </p:nvSpPr>
            <p:spPr bwMode="auto">
              <a:xfrm flipV="1">
                <a:off x="1410" y="1557"/>
                <a:ext cx="960" cy="384"/>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4" name="Line 25"/>
              <p:cNvSpPr>
                <a:spLocks noChangeShapeType="1"/>
              </p:cNvSpPr>
              <p:nvPr/>
            </p:nvSpPr>
            <p:spPr bwMode="auto">
              <a:xfrm>
                <a:off x="1392" y="2160"/>
                <a:ext cx="960" cy="528"/>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5" name="Line 26"/>
              <p:cNvSpPr>
                <a:spLocks noChangeShapeType="1"/>
              </p:cNvSpPr>
              <p:nvPr/>
            </p:nvSpPr>
            <p:spPr bwMode="auto">
              <a:xfrm>
                <a:off x="2640" y="1536"/>
                <a:ext cx="912" cy="0"/>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6" name="Line 27"/>
              <p:cNvSpPr>
                <a:spLocks noChangeShapeType="1"/>
              </p:cNvSpPr>
              <p:nvPr/>
            </p:nvSpPr>
            <p:spPr bwMode="auto">
              <a:xfrm>
                <a:off x="2640" y="1584"/>
                <a:ext cx="912" cy="576"/>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7" name="Line 28"/>
              <p:cNvSpPr>
                <a:spLocks noChangeShapeType="1"/>
              </p:cNvSpPr>
              <p:nvPr/>
            </p:nvSpPr>
            <p:spPr bwMode="auto">
              <a:xfrm>
                <a:off x="2592" y="1632"/>
                <a:ext cx="1008" cy="1008"/>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8" name="Line 29"/>
              <p:cNvSpPr>
                <a:spLocks noChangeShapeType="1"/>
              </p:cNvSpPr>
              <p:nvPr/>
            </p:nvSpPr>
            <p:spPr bwMode="auto">
              <a:xfrm flipV="1">
                <a:off x="2640" y="2292"/>
                <a:ext cx="960" cy="432"/>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59" name="Line 30"/>
              <p:cNvSpPr>
                <a:spLocks noChangeShapeType="1"/>
              </p:cNvSpPr>
              <p:nvPr/>
            </p:nvSpPr>
            <p:spPr bwMode="auto">
              <a:xfrm>
                <a:off x="2640" y="2736"/>
                <a:ext cx="912" cy="0"/>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60" name="Line 31"/>
              <p:cNvSpPr>
                <a:spLocks noChangeShapeType="1"/>
              </p:cNvSpPr>
              <p:nvPr/>
            </p:nvSpPr>
            <p:spPr bwMode="auto">
              <a:xfrm flipV="1">
                <a:off x="2592" y="1728"/>
                <a:ext cx="1008" cy="912"/>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61" name="Line 32"/>
              <p:cNvSpPr>
                <a:spLocks noChangeShapeType="1"/>
              </p:cNvSpPr>
              <p:nvPr/>
            </p:nvSpPr>
            <p:spPr bwMode="auto">
              <a:xfrm>
                <a:off x="2640" y="2160"/>
                <a:ext cx="912" cy="0"/>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62" name="Line 33"/>
              <p:cNvSpPr>
                <a:spLocks noChangeShapeType="1"/>
              </p:cNvSpPr>
              <p:nvPr/>
            </p:nvSpPr>
            <p:spPr bwMode="auto">
              <a:xfrm flipV="1">
                <a:off x="2592" y="1632"/>
                <a:ext cx="960" cy="432"/>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63" name="Line 34"/>
              <p:cNvSpPr>
                <a:spLocks noChangeShapeType="1"/>
              </p:cNvSpPr>
              <p:nvPr/>
            </p:nvSpPr>
            <p:spPr bwMode="auto">
              <a:xfrm>
                <a:off x="2592" y="2304"/>
                <a:ext cx="960" cy="384"/>
              </a:xfrm>
              <a:prstGeom prst="line">
                <a:avLst/>
              </a:prstGeom>
              <a:noFill/>
              <a:ln w="9525">
                <a:solidFill>
                  <a:schemeClr val="tx1"/>
                </a:solidFill>
                <a:miter lim="800000"/>
                <a:headEnd/>
                <a:tailEnd/>
              </a:ln>
            </p:spPr>
            <p:txBody>
              <a:bodyPr lIns="90000" tIns="46800" rIns="90000" bIns="46800" anchor="ctr" anchorCtr="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grpSp>
        <p:sp>
          <p:nvSpPr>
            <p:cNvPr id="31" name="Text Box 35"/>
            <p:cNvSpPr txBox="1">
              <a:spLocks noChangeArrowheads="1"/>
            </p:cNvSpPr>
            <p:nvPr/>
          </p:nvSpPr>
          <p:spPr bwMode="auto">
            <a:xfrm>
              <a:off x="816" y="912"/>
              <a:ext cx="912" cy="292"/>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a:ln>
                    <a:noFill/>
                  </a:ln>
                  <a:solidFill>
                    <a:srgbClr val="000000"/>
                  </a:solidFill>
                  <a:effectLst/>
                  <a:uLnTx/>
                  <a:uFillTx/>
                  <a:latin typeface="Tahoma" pitchFamily="34" charset="0"/>
                  <a:ea typeface="隶书" pitchFamily="49" charset="-122"/>
                  <a:cs typeface="Arial" charset="0"/>
                </a:rPr>
                <a:t>输入层</a:t>
              </a:r>
            </a:p>
          </p:txBody>
        </p:sp>
        <p:sp>
          <p:nvSpPr>
            <p:cNvPr id="32" name="Text Box 36"/>
            <p:cNvSpPr txBox="1">
              <a:spLocks noChangeArrowheads="1"/>
            </p:cNvSpPr>
            <p:nvPr/>
          </p:nvSpPr>
          <p:spPr bwMode="auto">
            <a:xfrm>
              <a:off x="2016" y="912"/>
              <a:ext cx="912" cy="292"/>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Tahoma" pitchFamily="34" charset="0"/>
                  <a:ea typeface="隶书" pitchFamily="49" charset="-122"/>
                  <a:cs typeface="Arial" charset="0"/>
                </a:rPr>
                <a:t>隐藏层</a:t>
              </a:r>
            </a:p>
          </p:txBody>
        </p:sp>
        <p:sp>
          <p:nvSpPr>
            <p:cNvPr id="33" name="Text Box 37"/>
            <p:cNvSpPr txBox="1">
              <a:spLocks noChangeArrowheads="1"/>
            </p:cNvSpPr>
            <p:nvPr/>
          </p:nvSpPr>
          <p:spPr bwMode="auto">
            <a:xfrm>
              <a:off x="3216" y="912"/>
              <a:ext cx="912" cy="292"/>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Tahoma" pitchFamily="34" charset="0"/>
                  <a:ea typeface="隶书" pitchFamily="49" charset="-122"/>
                  <a:cs typeface="Arial" charset="0"/>
                </a:rPr>
                <a:t>输出层</a:t>
              </a:r>
            </a:p>
          </p:txBody>
        </p:sp>
      </p:grpSp>
      <p:sp>
        <p:nvSpPr>
          <p:cNvPr id="76" name="Text Box 35"/>
          <p:cNvSpPr txBox="1">
            <a:spLocks noChangeArrowheads="1"/>
          </p:cNvSpPr>
          <p:nvPr/>
        </p:nvSpPr>
        <p:spPr bwMode="auto">
          <a:xfrm>
            <a:off x="4495800" y="1143001"/>
            <a:ext cx="4114800" cy="586957"/>
          </a:xfrm>
          <a:prstGeom prst="rect">
            <a:avLst/>
          </a:prstGeom>
          <a:noFill/>
          <a:ln w="9525">
            <a:noFill/>
            <a:miter lim="800000"/>
            <a:headEnd/>
            <a:tailEnd/>
          </a:ln>
        </p:spPr>
        <p:txBody>
          <a:bodyPr wrap="square" lIns="90000" tIns="46800" rIns="90000" bIns="46800" anchorCtr="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神经元：聚合和激活</a:t>
            </a:r>
          </a:p>
        </p:txBody>
      </p:sp>
      <p:grpSp>
        <p:nvGrpSpPr>
          <p:cNvPr id="123" name="组合 122"/>
          <p:cNvGrpSpPr/>
          <p:nvPr/>
        </p:nvGrpSpPr>
        <p:grpSpPr>
          <a:xfrm>
            <a:off x="3810001" y="1274074"/>
            <a:ext cx="4522877" cy="2252455"/>
            <a:chOff x="2514600" y="1807473"/>
            <a:chExt cx="4522877" cy="2252455"/>
          </a:xfrm>
        </p:grpSpPr>
        <p:sp>
          <p:nvSpPr>
            <p:cNvPr id="79" name="Oval 5"/>
            <p:cNvSpPr>
              <a:spLocks noChangeArrowheads="1"/>
            </p:cNvSpPr>
            <p:nvPr/>
          </p:nvSpPr>
          <p:spPr bwMode="auto">
            <a:xfrm>
              <a:off x="2514600" y="1807473"/>
              <a:ext cx="255677" cy="652255"/>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80" name="Oval 6"/>
            <p:cNvSpPr>
              <a:spLocks noChangeArrowheads="1"/>
            </p:cNvSpPr>
            <p:nvPr/>
          </p:nvSpPr>
          <p:spPr bwMode="auto">
            <a:xfrm>
              <a:off x="2514600" y="2569473"/>
              <a:ext cx="255677" cy="652255"/>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82" name="Oval 8"/>
            <p:cNvSpPr>
              <a:spLocks noChangeArrowheads="1"/>
            </p:cNvSpPr>
            <p:nvPr/>
          </p:nvSpPr>
          <p:spPr bwMode="auto">
            <a:xfrm>
              <a:off x="2514600" y="3407673"/>
              <a:ext cx="255677" cy="652255"/>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109" name="Oval 6"/>
            <p:cNvSpPr>
              <a:spLocks noChangeArrowheads="1"/>
            </p:cNvSpPr>
            <p:nvPr/>
          </p:nvSpPr>
          <p:spPr bwMode="auto">
            <a:xfrm>
              <a:off x="4267200" y="2535445"/>
              <a:ext cx="1676400" cy="652255"/>
            </a:xfrm>
            <a:prstGeom prst="ellipse">
              <a:avLst/>
            </a:prstGeom>
            <a:noFill/>
            <a:ln w="25400">
              <a:solidFill>
                <a:schemeClr val="tx1"/>
              </a:solidFill>
              <a:miter lim="800000"/>
              <a:headEnd/>
              <a:tailEnd/>
            </a:ln>
          </p:spPr>
          <p:txBody>
            <a:bodyPr wrap="squar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sp>
          <p:nvSpPr>
            <p:cNvPr id="110" name="矩形 109"/>
            <p:cNvSpPr/>
            <p:nvPr/>
          </p:nvSpPr>
          <p:spPr bwMode="auto">
            <a:xfrm>
              <a:off x="4648200" y="2590800"/>
              <a:ext cx="457200" cy="533400"/>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r>
                <a:rPr kumimoji="0" lang="zh-CN" altLang="en-US" sz="32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rPr>
                <a:t>∑</a:t>
              </a:r>
            </a:p>
          </p:txBody>
        </p:sp>
        <p:sp>
          <p:nvSpPr>
            <p:cNvPr id="111" name="矩形 110"/>
            <p:cNvSpPr/>
            <p:nvPr/>
          </p:nvSpPr>
          <p:spPr bwMode="auto">
            <a:xfrm>
              <a:off x="5105400" y="2590800"/>
              <a:ext cx="457200" cy="533400"/>
            </a:xfrm>
            <a:prstGeom prst="rect">
              <a:avLst/>
            </a:prstGeom>
            <a:noFill/>
            <a:ln w="254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r>
                <a:rPr kumimoji="0" lang="en-US" altLang="zh-CN" sz="36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rPr>
                <a:t>f</a:t>
              </a:r>
              <a:endParaRPr kumimoji="0" lang="zh-CN" altLang="en-US" sz="36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endParaRPr>
            </a:p>
          </p:txBody>
        </p:sp>
        <p:cxnSp>
          <p:nvCxnSpPr>
            <p:cNvPr id="113" name="直接箭头连接符 112"/>
            <p:cNvCxnSpPr>
              <a:stCxn id="79" idx="6"/>
              <a:endCxn id="109" idx="1"/>
            </p:cNvCxnSpPr>
            <p:nvPr/>
          </p:nvCxnSpPr>
          <p:spPr bwMode="auto">
            <a:xfrm>
              <a:off x="2770277" y="2133601"/>
              <a:ext cx="1742426" cy="497365"/>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15" name="直接箭头连接符 114"/>
            <p:cNvCxnSpPr>
              <a:stCxn id="80" idx="6"/>
              <a:endCxn id="109" idx="2"/>
            </p:cNvCxnSpPr>
            <p:nvPr/>
          </p:nvCxnSpPr>
          <p:spPr bwMode="auto">
            <a:xfrm flipV="1">
              <a:off x="2770277" y="2861573"/>
              <a:ext cx="1496923" cy="3402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19" name="直接箭头连接符 118"/>
            <p:cNvCxnSpPr>
              <a:stCxn id="82" idx="7"/>
              <a:endCxn id="109" idx="3"/>
            </p:cNvCxnSpPr>
            <p:nvPr/>
          </p:nvCxnSpPr>
          <p:spPr bwMode="auto">
            <a:xfrm flipV="1">
              <a:off x="2732834" y="3092179"/>
              <a:ext cx="1779869" cy="411015"/>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20" name="Oval 8"/>
            <p:cNvSpPr>
              <a:spLocks noChangeArrowheads="1"/>
            </p:cNvSpPr>
            <p:nvPr/>
          </p:nvSpPr>
          <p:spPr bwMode="auto">
            <a:xfrm>
              <a:off x="6781800" y="2531373"/>
              <a:ext cx="255677" cy="652255"/>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charset="-122"/>
                <a:cs typeface="Arial" charset="0"/>
              </a:endParaRPr>
            </a:p>
          </p:txBody>
        </p:sp>
        <p:cxnSp>
          <p:nvCxnSpPr>
            <p:cNvPr id="122" name="直接箭头连接符 121"/>
            <p:cNvCxnSpPr>
              <a:stCxn id="109" idx="6"/>
              <a:endCxn id="120" idx="2"/>
            </p:cNvCxnSpPr>
            <p:nvPr/>
          </p:nvCxnSpPr>
          <p:spPr bwMode="auto">
            <a:xfrm flipV="1">
              <a:off x="5943600" y="2857501"/>
              <a:ext cx="838200" cy="4072"/>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125636005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2"/>
          <p:cNvGrpSpPr>
            <a:grpSpLocks/>
          </p:cNvGrpSpPr>
          <p:nvPr/>
        </p:nvGrpSpPr>
        <p:grpSpPr bwMode="auto">
          <a:xfrm>
            <a:off x="2024063" y="285750"/>
            <a:ext cx="7942262" cy="6150712"/>
            <a:chOff x="500034" y="214290"/>
            <a:chExt cx="7942318" cy="6149960"/>
          </a:xfrm>
        </p:grpSpPr>
        <p:sp>
          <p:nvSpPr>
            <p:cNvPr id="41988" name="TextBox 3"/>
            <p:cNvSpPr txBox="1">
              <a:spLocks noChangeArrowheads="1"/>
            </p:cNvSpPr>
            <p:nvPr/>
          </p:nvSpPr>
          <p:spPr bwMode="auto">
            <a:xfrm>
              <a:off x="3071802" y="214290"/>
              <a:ext cx="2500330" cy="830895"/>
            </a:xfrm>
            <a:prstGeom prst="rect">
              <a:avLst/>
            </a:prstGeom>
            <a:noFill/>
            <a:ln w="25400">
              <a:solidFill>
                <a:srgbClr val="002060"/>
              </a:solidFill>
              <a:miter lim="800000"/>
              <a:headEnd/>
              <a:tailEnd type="stealth" w="lg" len="lg"/>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将商业问题转换为数据挖掘问题</a:t>
              </a:r>
            </a:p>
          </p:txBody>
        </p:sp>
        <p:sp>
          <p:nvSpPr>
            <p:cNvPr id="41989" name="TextBox 4"/>
            <p:cNvSpPr txBox="1">
              <a:spLocks noChangeArrowheads="1"/>
            </p:cNvSpPr>
            <p:nvPr/>
          </p:nvSpPr>
          <p:spPr bwMode="auto">
            <a:xfrm>
              <a:off x="6215074" y="1454995"/>
              <a:ext cx="2214578" cy="461609"/>
            </a:xfrm>
            <a:prstGeom prst="rect">
              <a:avLst/>
            </a:prstGeom>
            <a:noFill/>
            <a:ln w="25400">
              <a:solidFill>
                <a:srgbClr val="002060"/>
              </a:solidFill>
              <a:miter lim="800000"/>
              <a:headEnd/>
              <a:tailEnd type="stealth" w="lg" len="lg"/>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选取合适数据</a:t>
              </a:r>
            </a:p>
          </p:txBody>
        </p:sp>
        <p:sp>
          <p:nvSpPr>
            <p:cNvPr id="41990" name="TextBox 5"/>
            <p:cNvSpPr txBox="1">
              <a:spLocks noChangeArrowheads="1"/>
            </p:cNvSpPr>
            <p:nvPr/>
          </p:nvSpPr>
          <p:spPr bwMode="auto">
            <a:xfrm>
              <a:off x="6215074" y="2538707"/>
              <a:ext cx="2214578" cy="461609"/>
            </a:xfrm>
            <a:prstGeom prst="rect">
              <a:avLst/>
            </a:prstGeom>
            <a:noFill/>
            <a:ln w="25400">
              <a:solidFill>
                <a:srgbClr val="002060"/>
              </a:solidFill>
              <a:miter lim="800000"/>
              <a:headEnd/>
              <a:tailEnd type="stealth" w="lg" len="lg"/>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设法理解数据</a:t>
              </a:r>
            </a:p>
          </p:txBody>
        </p:sp>
        <p:sp>
          <p:nvSpPr>
            <p:cNvPr id="41991" name="TextBox 6"/>
            <p:cNvSpPr txBox="1">
              <a:spLocks noChangeArrowheads="1"/>
            </p:cNvSpPr>
            <p:nvPr/>
          </p:nvSpPr>
          <p:spPr bwMode="auto">
            <a:xfrm>
              <a:off x="6215074" y="3643314"/>
              <a:ext cx="2214578" cy="461609"/>
            </a:xfrm>
            <a:prstGeom prst="rect">
              <a:avLst/>
            </a:prstGeom>
            <a:noFill/>
            <a:ln w="25400">
              <a:solidFill>
                <a:srgbClr val="002060"/>
              </a:solidFill>
              <a:miter lim="800000"/>
              <a:headEnd/>
              <a:tailEnd type="stealth" w="lg" len="lg"/>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创建模型集</a:t>
              </a:r>
            </a:p>
          </p:txBody>
        </p:sp>
        <p:sp>
          <p:nvSpPr>
            <p:cNvPr id="41992" name="TextBox 7"/>
            <p:cNvSpPr txBox="1">
              <a:spLocks noChangeArrowheads="1"/>
            </p:cNvSpPr>
            <p:nvPr/>
          </p:nvSpPr>
          <p:spPr bwMode="auto">
            <a:xfrm>
              <a:off x="6215074" y="4786322"/>
              <a:ext cx="2214578" cy="461609"/>
            </a:xfrm>
            <a:prstGeom prst="rect">
              <a:avLst/>
            </a:prstGeom>
            <a:noFill/>
            <a:ln w="25400">
              <a:solidFill>
                <a:srgbClr val="002060"/>
              </a:solidFill>
              <a:miter lim="800000"/>
              <a:headEnd/>
              <a:tailEnd type="stealth" w="lg" len="lg"/>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修复数据问题</a:t>
              </a:r>
            </a:p>
          </p:txBody>
        </p:sp>
        <p:sp>
          <p:nvSpPr>
            <p:cNvPr id="41993" name="TextBox 8"/>
            <p:cNvSpPr txBox="1">
              <a:spLocks noChangeArrowheads="1"/>
            </p:cNvSpPr>
            <p:nvPr/>
          </p:nvSpPr>
          <p:spPr bwMode="auto">
            <a:xfrm>
              <a:off x="4857752" y="5896293"/>
              <a:ext cx="2214578" cy="461609"/>
            </a:xfrm>
            <a:prstGeom prst="rect">
              <a:avLst/>
            </a:prstGeom>
            <a:noFill/>
            <a:ln w="25400">
              <a:solidFill>
                <a:srgbClr val="002060"/>
              </a:solidFill>
              <a:miter lim="800000"/>
              <a:headEnd/>
              <a:tailEnd type="stealth" w="lg" len="lg"/>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转换数据</a:t>
              </a:r>
            </a:p>
          </p:txBody>
        </p:sp>
        <p:sp>
          <p:nvSpPr>
            <p:cNvPr id="41994" name="TextBox 9"/>
            <p:cNvSpPr txBox="1">
              <a:spLocks noChangeArrowheads="1"/>
            </p:cNvSpPr>
            <p:nvPr/>
          </p:nvSpPr>
          <p:spPr bwMode="auto">
            <a:xfrm>
              <a:off x="2000232" y="5896292"/>
              <a:ext cx="2214578" cy="461609"/>
            </a:xfrm>
            <a:prstGeom prst="rect">
              <a:avLst/>
            </a:prstGeom>
            <a:noFill/>
            <a:ln w="25400">
              <a:solidFill>
                <a:srgbClr val="002060"/>
              </a:solidFill>
              <a:miter lim="800000"/>
              <a:headEnd/>
              <a:tailEnd type="stealth" w="lg" len="lg"/>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建立模型</a:t>
              </a:r>
            </a:p>
          </p:txBody>
        </p:sp>
        <p:sp>
          <p:nvSpPr>
            <p:cNvPr id="41995" name="TextBox 10"/>
            <p:cNvSpPr txBox="1">
              <a:spLocks noChangeArrowheads="1"/>
            </p:cNvSpPr>
            <p:nvPr/>
          </p:nvSpPr>
          <p:spPr bwMode="auto">
            <a:xfrm>
              <a:off x="500034" y="4572008"/>
              <a:ext cx="2214578" cy="461609"/>
            </a:xfrm>
            <a:prstGeom prst="rect">
              <a:avLst/>
            </a:prstGeom>
            <a:noFill/>
            <a:ln w="25400">
              <a:solidFill>
                <a:srgbClr val="002060"/>
              </a:solidFill>
              <a:miter lim="800000"/>
              <a:headEnd/>
              <a:tailEnd type="stealth" w="lg" len="lg"/>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评估模型</a:t>
              </a:r>
            </a:p>
          </p:txBody>
        </p:sp>
        <p:sp>
          <p:nvSpPr>
            <p:cNvPr id="41996" name="TextBox 11"/>
            <p:cNvSpPr txBox="1">
              <a:spLocks noChangeArrowheads="1"/>
            </p:cNvSpPr>
            <p:nvPr/>
          </p:nvSpPr>
          <p:spPr bwMode="auto">
            <a:xfrm>
              <a:off x="500034" y="3324525"/>
              <a:ext cx="2214578" cy="461609"/>
            </a:xfrm>
            <a:prstGeom prst="rect">
              <a:avLst/>
            </a:prstGeom>
            <a:noFill/>
            <a:ln w="25400">
              <a:solidFill>
                <a:srgbClr val="002060"/>
              </a:solidFill>
              <a:miter lim="800000"/>
              <a:headEnd/>
              <a:tailEnd type="stealth" w="lg" len="lg"/>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部署模型</a:t>
              </a:r>
            </a:p>
          </p:txBody>
        </p:sp>
        <p:sp>
          <p:nvSpPr>
            <p:cNvPr id="41997" name="TextBox 12"/>
            <p:cNvSpPr txBox="1">
              <a:spLocks noChangeArrowheads="1"/>
            </p:cNvSpPr>
            <p:nvPr/>
          </p:nvSpPr>
          <p:spPr bwMode="auto">
            <a:xfrm>
              <a:off x="500034" y="2000240"/>
              <a:ext cx="2214578" cy="461609"/>
            </a:xfrm>
            <a:prstGeom prst="rect">
              <a:avLst/>
            </a:prstGeom>
            <a:noFill/>
            <a:ln w="25400">
              <a:solidFill>
                <a:srgbClr val="002060"/>
              </a:solidFill>
              <a:miter lim="800000"/>
              <a:headEnd/>
              <a:tailEnd type="stealth" w="lg" len="lg"/>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FF0000"/>
                  </a:solidFill>
                  <a:effectLst/>
                  <a:uLnTx/>
                  <a:uFillTx/>
                  <a:latin typeface="华文新魏" pitchFamily="2" charset="-122"/>
                  <a:ea typeface="华文新魏" pitchFamily="2" charset="-122"/>
                  <a:cs typeface="Arial" charset="0"/>
                </a:rPr>
                <a:t>评估结果</a:t>
              </a:r>
            </a:p>
          </p:txBody>
        </p:sp>
        <p:cxnSp>
          <p:nvCxnSpPr>
            <p:cNvPr id="41998" name="曲线连接符 14"/>
            <p:cNvCxnSpPr>
              <a:cxnSpLocks noChangeShapeType="1"/>
              <a:stCxn id="41997" idx="0"/>
              <a:endCxn id="41988" idx="1"/>
            </p:cNvCxnSpPr>
            <p:nvPr/>
          </p:nvCxnSpPr>
          <p:spPr bwMode="auto">
            <a:xfrm rot="5400000" flipH="1" flipV="1">
              <a:off x="1654312" y="582750"/>
              <a:ext cx="1370501" cy="1464479"/>
            </a:xfrm>
            <a:prstGeom prst="curvedConnector2">
              <a:avLst/>
            </a:prstGeom>
            <a:noFill/>
            <a:ln w="25400" algn="ctr">
              <a:solidFill>
                <a:schemeClr val="tx1"/>
              </a:solidFill>
              <a:miter lim="800000"/>
              <a:headEnd/>
              <a:tailEnd type="stealth" w="lg" len="lg"/>
            </a:ln>
          </p:spPr>
        </p:cxnSp>
        <p:cxnSp>
          <p:nvCxnSpPr>
            <p:cNvPr id="41999" name="曲线连接符 17"/>
            <p:cNvCxnSpPr>
              <a:cxnSpLocks noChangeShapeType="1"/>
              <a:stCxn id="41988" idx="3"/>
              <a:endCxn id="41989" idx="0"/>
            </p:cNvCxnSpPr>
            <p:nvPr/>
          </p:nvCxnSpPr>
          <p:spPr bwMode="auto">
            <a:xfrm>
              <a:off x="5572132" y="629738"/>
              <a:ext cx="1750231" cy="825257"/>
            </a:xfrm>
            <a:prstGeom prst="curvedConnector2">
              <a:avLst/>
            </a:prstGeom>
            <a:noFill/>
            <a:ln w="25400" algn="ctr">
              <a:solidFill>
                <a:schemeClr val="tx1"/>
              </a:solidFill>
              <a:miter lim="800000"/>
              <a:headEnd/>
              <a:tailEnd type="stealth" w="lg" len="lg"/>
            </a:ln>
          </p:spPr>
        </p:cxnSp>
        <p:cxnSp>
          <p:nvCxnSpPr>
            <p:cNvPr id="42000" name="曲线连接符 20"/>
            <p:cNvCxnSpPr>
              <a:cxnSpLocks noChangeShapeType="1"/>
              <a:stCxn id="41989" idx="3"/>
              <a:endCxn id="41990" idx="3"/>
            </p:cNvCxnSpPr>
            <p:nvPr/>
          </p:nvCxnSpPr>
          <p:spPr bwMode="auto">
            <a:xfrm>
              <a:off x="8429652" y="1685800"/>
              <a:ext cx="12700" cy="1083712"/>
            </a:xfrm>
            <a:prstGeom prst="curvedConnector3">
              <a:avLst>
                <a:gd name="adj1" fmla="val 1800000"/>
              </a:avLst>
            </a:prstGeom>
            <a:noFill/>
            <a:ln w="25400" algn="ctr">
              <a:solidFill>
                <a:schemeClr val="tx1"/>
              </a:solidFill>
              <a:miter lim="800000"/>
              <a:headEnd/>
              <a:tailEnd type="stealth" w="lg" len="lg"/>
            </a:ln>
          </p:spPr>
        </p:cxnSp>
        <p:cxnSp>
          <p:nvCxnSpPr>
            <p:cNvPr id="42001" name="曲线连接符 23"/>
            <p:cNvCxnSpPr>
              <a:cxnSpLocks noChangeShapeType="1"/>
              <a:stCxn id="41990" idx="0"/>
              <a:endCxn id="41989" idx="2"/>
            </p:cNvCxnSpPr>
            <p:nvPr/>
          </p:nvCxnSpPr>
          <p:spPr bwMode="auto">
            <a:xfrm rot="5400000" flipH="1" flipV="1">
              <a:off x="7011312" y="2227655"/>
              <a:ext cx="622103" cy="12700"/>
            </a:xfrm>
            <a:prstGeom prst="curvedConnector3">
              <a:avLst>
                <a:gd name="adj1" fmla="val 50000"/>
              </a:avLst>
            </a:prstGeom>
            <a:noFill/>
            <a:ln w="25400" algn="ctr">
              <a:solidFill>
                <a:schemeClr val="tx1"/>
              </a:solidFill>
              <a:miter lim="800000"/>
              <a:headEnd/>
              <a:tailEnd type="stealth" w="lg" len="lg"/>
            </a:ln>
          </p:spPr>
        </p:cxnSp>
        <p:cxnSp>
          <p:nvCxnSpPr>
            <p:cNvPr id="42002" name="曲线连接符 26"/>
            <p:cNvCxnSpPr>
              <a:cxnSpLocks noChangeShapeType="1"/>
              <a:stCxn id="41990" idx="3"/>
              <a:endCxn id="41991" idx="3"/>
            </p:cNvCxnSpPr>
            <p:nvPr/>
          </p:nvCxnSpPr>
          <p:spPr bwMode="auto">
            <a:xfrm>
              <a:off x="8429652" y="2769512"/>
              <a:ext cx="12700" cy="1104607"/>
            </a:xfrm>
            <a:prstGeom prst="curvedConnector3">
              <a:avLst>
                <a:gd name="adj1" fmla="val 1800000"/>
              </a:avLst>
            </a:prstGeom>
            <a:noFill/>
            <a:ln w="25400" algn="ctr">
              <a:solidFill>
                <a:schemeClr val="tx1"/>
              </a:solidFill>
              <a:miter lim="800000"/>
              <a:headEnd/>
              <a:tailEnd type="stealth" w="lg" len="lg"/>
            </a:ln>
          </p:spPr>
        </p:cxnSp>
        <p:cxnSp>
          <p:nvCxnSpPr>
            <p:cNvPr id="42003" name="曲线连接符 29"/>
            <p:cNvCxnSpPr>
              <a:cxnSpLocks noChangeShapeType="1"/>
              <a:stCxn id="41991" idx="3"/>
              <a:endCxn id="41992" idx="3"/>
            </p:cNvCxnSpPr>
            <p:nvPr/>
          </p:nvCxnSpPr>
          <p:spPr bwMode="auto">
            <a:xfrm>
              <a:off x="8429652" y="3874119"/>
              <a:ext cx="12700" cy="1143008"/>
            </a:xfrm>
            <a:prstGeom prst="curvedConnector3">
              <a:avLst>
                <a:gd name="adj1" fmla="val 1800000"/>
              </a:avLst>
            </a:prstGeom>
            <a:noFill/>
            <a:ln w="25400" algn="ctr">
              <a:solidFill>
                <a:schemeClr val="tx1"/>
              </a:solidFill>
              <a:miter lim="800000"/>
              <a:headEnd/>
              <a:tailEnd type="stealth" w="lg" len="lg"/>
            </a:ln>
          </p:spPr>
        </p:cxnSp>
        <p:cxnSp>
          <p:nvCxnSpPr>
            <p:cNvPr id="42004" name="曲线连接符 32"/>
            <p:cNvCxnSpPr>
              <a:cxnSpLocks noChangeShapeType="1"/>
              <a:stCxn id="41992" idx="2"/>
              <a:endCxn id="41993" idx="3"/>
            </p:cNvCxnSpPr>
            <p:nvPr/>
          </p:nvCxnSpPr>
          <p:spPr bwMode="auto">
            <a:xfrm rot="5400000">
              <a:off x="6757763" y="5562497"/>
              <a:ext cx="879167" cy="250034"/>
            </a:xfrm>
            <a:prstGeom prst="curvedConnector2">
              <a:avLst/>
            </a:prstGeom>
            <a:noFill/>
            <a:ln w="25400" algn="ctr">
              <a:solidFill>
                <a:schemeClr val="tx1"/>
              </a:solidFill>
              <a:miter lim="800000"/>
              <a:headEnd/>
              <a:tailEnd type="stealth" w="lg" len="lg"/>
            </a:ln>
          </p:spPr>
        </p:cxnSp>
        <p:cxnSp>
          <p:nvCxnSpPr>
            <p:cNvPr id="42005" name="曲线连接符 35"/>
            <p:cNvCxnSpPr>
              <a:cxnSpLocks noChangeShapeType="1"/>
              <a:stCxn id="41993" idx="2"/>
              <a:endCxn id="41994" idx="2"/>
            </p:cNvCxnSpPr>
            <p:nvPr/>
          </p:nvCxnSpPr>
          <p:spPr bwMode="auto">
            <a:xfrm rot="5400000">
              <a:off x="4536281" y="4929141"/>
              <a:ext cx="12698" cy="2857520"/>
            </a:xfrm>
            <a:prstGeom prst="curvedConnector3">
              <a:avLst>
                <a:gd name="adj1" fmla="val 1800000"/>
              </a:avLst>
            </a:prstGeom>
            <a:noFill/>
            <a:ln w="25400" algn="ctr">
              <a:solidFill>
                <a:schemeClr val="tx1"/>
              </a:solidFill>
              <a:miter lim="800000"/>
              <a:headEnd/>
              <a:tailEnd type="stealth" w="lg" len="lg"/>
            </a:ln>
          </p:spPr>
        </p:cxnSp>
        <p:cxnSp>
          <p:nvCxnSpPr>
            <p:cNvPr id="42006" name="曲线连接符 38"/>
            <p:cNvCxnSpPr>
              <a:cxnSpLocks noChangeShapeType="1"/>
              <a:stCxn id="41994" idx="1"/>
              <a:endCxn id="41995" idx="2"/>
            </p:cNvCxnSpPr>
            <p:nvPr/>
          </p:nvCxnSpPr>
          <p:spPr bwMode="auto">
            <a:xfrm rot="10800000">
              <a:off x="1607323" y="5033617"/>
              <a:ext cx="392909" cy="1093480"/>
            </a:xfrm>
            <a:prstGeom prst="curvedConnector2">
              <a:avLst/>
            </a:prstGeom>
            <a:noFill/>
            <a:ln w="25400" algn="ctr">
              <a:solidFill>
                <a:schemeClr val="tx1"/>
              </a:solidFill>
              <a:miter lim="800000"/>
              <a:headEnd/>
              <a:tailEnd type="stealth" w="lg" len="lg"/>
            </a:ln>
          </p:spPr>
        </p:cxnSp>
        <p:cxnSp>
          <p:nvCxnSpPr>
            <p:cNvPr id="42007" name="曲线连接符 42"/>
            <p:cNvCxnSpPr>
              <a:cxnSpLocks noChangeShapeType="1"/>
              <a:stCxn id="41995" idx="1"/>
              <a:endCxn id="41996" idx="1"/>
            </p:cNvCxnSpPr>
            <p:nvPr/>
          </p:nvCxnSpPr>
          <p:spPr bwMode="auto">
            <a:xfrm rot="10800000">
              <a:off x="500034" y="3555329"/>
              <a:ext cx="12700" cy="1247483"/>
            </a:xfrm>
            <a:prstGeom prst="curvedConnector3">
              <a:avLst>
                <a:gd name="adj1" fmla="val 1800000"/>
              </a:avLst>
            </a:prstGeom>
            <a:noFill/>
            <a:ln w="25400" algn="ctr">
              <a:solidFill>
                <a:schemeClr val="tx1"/>
              </a:solidFill>
              <a:miter lim="800000"/>
              <a:headEnd/>
              <a:tailEnd type="stealth" w="lg" len="lg"/>
            </a:ln>
          </p:spPr>
        </p:cxnSp>
        <p:cxnSp>
          <p:nvCxnSpPr>
            <p:cNvPr id="42008" name="曲线连接符 48"/>
            <p:cNvCxnSpPr>
              <a:cxnSpLocks noChangeShapeType="1"/>
              <a:stCxn id="41996" idx="1"/>
              <a:endCxn id="41997" idx="1"/>
            </p:cNvCxnSpPr>
            <p:nvPr/>
          </p:nvCxnSpPr>
          <p:spPr bwMode="auto">
            <a:xfrm rot="10800000">
              <a:off x="500034" y="2231045"/>
              <a:ext cx="12700" cy="1324285"/>
            </a:xfrm>
            <a:prstGeom prst="curvedConnector3">
              <a:avLst>
                <a:gd name="adj1" fmla="val 1800000"/>
              </a:avLst>
            </a:prstGeom>
            <a:noFill/>
            <a:ln w="25400" algn="ctr">
              <a:solidFill>
                <a:schemeClr val="tx1"/>
              </a:solidFill>
              <a:miter lim="800000"/>
              <a:headEnd/>
              <a:tailEnd type="stealth" w="lg" len="lg"/>
            </a:ln>
          </p:spPr>
        </p:cxnSp>
        <p:cxnSp>
          <p:nvCxnSpPr>
            <p:cNvPr id="42009" name="曲线连接符 51"/>
            <p:cNvCxnSpPr>
              <a:cxnSpLocks noChangeShapeType="1"/>
              <a:stCxn id="41997" idx="3"/>
              <a:endCxn id="41994" idx="0"/>
            </p:cNvCxnSpPr>
            <p:nvPr/>
          </p:nvCxnSpPr>
          <p:spPr bwMode="auto">
            <a:xfrm>
              <a:off x="2714612" y="2231044"/>
              <a:ext cx="392909" cy="3665248"/>
            </a:xfrm>
            <a:prstGeom prst="curvedConnector2">
              <a:avLst/>
            </a:prstGeom>
            <a:noFill/>
            <a:ln w="25400" algn="ctr">
              <a:solidFill>
                <a:schemeClr val="tx1"/>
              </a:solidFill>
              <a:miter lim="800000"/>
              <a:headEnd/>
              <a:tailEnd type="stealth" w="lg" len="lg"/>
            </a:ln>
          </p:spPr>
        </p:cxnSp>
        <p:cxnSp>
          <p:nvCxnSpPr>
            <p:cNvPr id="42010" name="曲线连接符 54"/>
            <p:cNvCxnSpPr>
              <a:cxnSpLocks noChangeShapeType="1"/>
              <a:stCxn id="41995" idx="3"/>
              <a:endCxn id="41994" idx="0"/>
            </p:cNvCxnSpPr>
            <p:nvPr/>
          </p:nvCxnSpPr>
          <p:spPr bwMode="auto">
            <a:xfrm>
              <a:off x="2714612" y="4802813"/>
              <a:ext cx="392909" cy="1093479"/>
            </a:xfrm>
            <a:prstGeom prst="curvedConnector2">
              <a:avLst/>
            </a:prstGeom>
            <a:noFill/>
            <a:ln w="25400" algn="ctr">
              <a:solidFill>
                <a:schemeClr val="tx1"/>
              </a:solidFill>
              <a:miter lim="800000"/>
              <a:headEnd/>
              <a:tailEnd type="stealth" w="lg" len="lg"/>
            </a:ln>
          </p:spPr>
        </p:cxnSp>
        <p:cxnSp>
          <p:nvCxnSpPr>
            <p:cNvPr id="42011" name="曲线连接符 57"/>
            <p:cNvCxnSpPr>
              <a:cxnSpLocks noChangeShapeType="1"/>
              <a:stCxn id="41993" idx="0"/>
              <a:endCxn id="41992" idx="1"/>
            </p:cNvCxnSpPr>
            <p:nvPr/>
          </p:nvCxnSpPr>
          <p:spPr bwMode="auto">
            <a:xfrm rot="5400000" flipH="1" flipV="1">
              <a:off x="5650475" y="5331693"/>
              <a:ext cx="879166" cy="250034"/>
            </a:xfrm>
            <a:prstGeom prst="curvedConnector2">
              <a:avLst/>
            </a:prstGeom>
            <a:noFill/>
            <a:ln w="25400" algn="ctr">
              <a:solidFill>
                <a:schemeClr val="tx1"/>
              </a:solidFill>
              <a:miter lim="800000"/>
              <a:headEnd/>
              <a:tailEnd type="stealth" w="lg" len="lg"/>
            </a:ln>
          </p:spPr>
        </p:cxnSp>
        <p:cxnSp>
          <p:nvCxnSpPr>
            <p:cNvPr id="42012" name="曲线连接符 60"/>
            <p:cNvCxnSpPr>
              <a:cxnSpLocks noChangeShapeType="1"/>
              <a:stCxn id="41995" idx="0"/>
              <a:endCxn id="41991" idx="1"/>
            </p:cNvCxnSpPr>
            <p:nvPr/>
          </p:nvCxnSpPr>
          <p:spPr bwMode="auto">
            <a:xfrm rot="5400000" flipH="1" flipV="1">
              <a:off x="3562254" y="1919189"/>
              <a:ext cx="697890" cy="4607751"/>
            </a:xfrm>
            <a:prstGeom prst="curvedConnector2">
              <a:avLst/>
            </a:prstGeom>
            <a:noFill/>
            <a:ln w="25400" algn="ctr">
              <a:solidFill>
                <a:schemeClr val="tx1"/>
              </a:solidFill>
              <a:miter lim="800000"/>
              <a:headEnd/>
              <a:tailEnd type="stealth" w="lg" len="lg"/>
            </a:ln>
          </p:spPr>
        </p:cxnSp>
        <p:cxnSp>
          <p:nvCxnSpPr>
            <p:cNvPr id="42013" name="曲线连接符 66"/>
            <p:cNvCxnSpPr>
              <a:cxnSpLocks noChangeShapeType="1"/>
              <a:stCxn id="41994" idx="3"/>
              <a:endCxn id="41991" idx="1"/>
            </p:cNvCxnSpPr>
            <p:nvPr/>
          </p:nvCxnSpPr>
          <p:spPr bwMode="auto">
            <a:xfrm flipV="1">
              <a:off x="4214809" y="3874118"/>
              <a:ext cx="2000265" cy="2252979"/>
            </a:xfrm>
            <a:prstGeom prst="curvedConnector3">
              <a:avLst>
                <a:gd name="adj1" fmla="val 50000"/>
              </a:avLst>
            </a:prstGeom>
            <a:noFill/>
            <a:ln w="25400" algn="ctr">
              <a:solidFill>
                <a:schemeClr val="tx1"/>
              </a:solidFill>
              <a:miter lim="800000"/>
              <a:headEnd/>
              <a:tailEnd type="stealth" w="lg" len="lg"/>
            </a:ln>
          </p:spPr>
        </p:cxnSp>
        <p:cxnSp>
          <p:nvCxnSpPr>
            <p:cNvPr id="42014" name="曲线连接符 70"/>
            <p:cNvCxnSpPr>
              <a:cxnSpLocks noChangeShapeType="1"/>
              <a:stCxn id="41992" idx="1"/>
              <a:endCxn id="41989" idx="1"/>
            </p:cNvCxnSpPr>
            <p:nvPr/>
          </p:nvCxnSpPr>
          <p:spPr bwMode="auto">
            <a:xfrm rot="10800000">
              <a:off x="6215074" y="1685800"/>
              <a:ext cx="12700" cy="3331327"/>
            </a:xfrm>
            <a:prstGeom prst="curvedConnector3">
              <a:avLst>
                <a:gd name="adj1" fmla="val 1800000"/>
              </a:avLst>
            </a:prstGeom>
            <a:noFill/>
            <a:ln w="25400" algn="ctr">
              <a:solidFill>
                <a:schemeClr val="tx1"/>
              </a:solidFill>
              <a:miter lim="800000"/>
              <a:headEnd/>
              <a:tailEnd type="stealth" w="lg" len="lg"/>
            </a:ln>
          </p:spPr>
        </p:cxnSp>
      </p:grpSp>
      <p:sp>
        <p:nvSpPr>
          <p:cNvPr id="30" name="矩形 29"/>
          <p:cNvSpPr/>
          <p:nvPr/>
        </p:nvSpPr>
        <p:spPr>
          <a:xfrm>
            <a:off x="4827562" y="2143117"/>
            <a:ext cx="2268570" cy="1323439"/>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隶书" pitchFamily="49" charset="-122"/>
                <a:ea typeface="隶书" pitchFamily="49" charset="-122"/>
                <a:cs typeface="Arial" charset="0"/>
              </a:rPr>
              <a:t>数据挖掘</a:t>
            </a:r>
            <a:endParaRPr kumimoji="0" lang="en-US" altLang="zh-CN" sz="40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隶书" pitchFamily="49" charset="-122"/>
              <a:ea typeface="隶书" pitchFamily="49" charset="-122"/>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隶书" pitchFamily="49" charset="-122"/>
                <a:ea typeface="隶书" pitchFamily="49" charset="-122"/>
                <a:cs typeface="Arial" charset="0"/>
              </a:rPr>
              <a:t>方法论</a:t>
            </a:r>
          </a:p>
        </p:txBody>
      </p:sp>
    </p:spTree>
    <p:extLst>
      <p:ext uri="{BB962C8B-B14F-4D97-AF65-F5344CB8AC3E}">
        <p14:creationId xmlns:p14="http://schemas.microsoft.com/office/powerpoint/2010/main" val="14278328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67000" y="-25063"/>
            <a:ext cx="73914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神经网络</a:t>
            </a:r>
            <a:r>
              <a:rPr kumimoji="0" lang="en-US" altLang="zh-CN"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ANN</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sp>
        <p:nvSpPr>
          <p:cNvPr id="64" name="内容占位符 2"/>
          <p:cNvSpPr>
            <a:spLocks noGrp="1"/>
          </p:cNvSpPr>
          <p:nvPr>
            <p:ph idx="1"/>
          </p:nvPr>
        </p:nvSpPr>
        <p:spPr>
          <a:xfrm>
            <a:off x="2057400" y="990600"/>
            <a:ext cx="8229600" cy="4786312"/>
          </a:xfrm>
        </p:spPr>
        <p:txBody>
          <a:bodyPr/>
          <a:lstStyle/>
          <a:p>
            <a:pPr marL="514350" indent="-514350">
              <a:buFont typeface="+mj-lt"/>
              <a:buAutoNum type="arabicPeriod"/>
            </a:pPr>
            <a:r>
              <a:rPr lang="zh-CN" altLang="en-US" sz="2400" dirty="0"/>
              <a:t>分配初始权值</a:t>
            </a:r>
            <a:endParaRPr lang="en-US" altLang="zh-CN" sz="2400" dirty="0"/>
          </a:p>
          <a:p>
            <a:pPr marL="514350" indent="-514350">
              <a:buFont typeface="+mj-lt"/>
              <a:buAutoNum type="arabicPeriod"/>
            </a:pPr>
            <a:r>
              <a:rPr lang="zh-CN" altLang="en-US" sz="2400" dirty="0"/>
              <a:t>对每个样本基于当前权值计算输出</a:t>
            </a:r>
            <a:endParaRPr lang="en-US" altLang="zh-CN" sz="2400" dirty="0"/>
          </a:p>
          <a:p>
            <a:pPr marL="514350" indent="-514350">
              <a:buFont typeface="+mj-lt"/>
              <a:buAutoNum type="arabicPeriod"/>
            </a:pPr>
            <a:r>
              <a:rPr lang="zh-CN" altLang="en-US" sz="2400" dirty="0"/>
              <a:t>计算输出误差，反向传播过程为每个神经元计算误差，调整权值</a:t>
            </a:r>
            <a:endParaRPr lang="en-US" altLang="zh-CN" sz="2400" dirty="0"/>
          </a:p>
          <a:p>
            <a:pPr marL="514350" indent="-514350">
              <a:buFont typeface="+mj-lt"/>
              <a:buAutoNum type="arabicPeriod"/>
            </a:pPr>
            <a:r>
              <a:rPr lang="zh-CN" altLang="en-US" sz="2400" dirty="0"/>
              <a:t>重复</a:t>
            </a:r>
            <a:r>
              <a:rPr lang="en-US" altLang="zh-CN" sz="2400" dirty="0"/>
              <a:t>(2)</a:t>
            </a:r>
            <a:r>
              <a:rPr lang="zh-CN" altLang="en-US" sz="2400" dirty="0"/>
              <a:t>，直至满足条件</a:t>
            </a:r>
          </a:p>
        </p:txBody>
      </p:sp>
      <p:grpSp>
        <p:nvGrpSpPr>
          <p:cNvPr id="49" name="组合 48"/>
          <p:cNvGrpSpPr/>
          <p:nvPr/>
        </p:nvGrpSpPr>
        <p:grpSpPr>
          <a:xfrm>
            <a:off x="2057401" y="3429000"/>
            <a:ext cx="2906713" cy="2743200"/>
            <a:chOff x="1143000" y="3429000"/>
            <a:chExt cx="2906713" cy="2743200"/>
          </a:xfrm>
        </p:grpSpPr>
        <p:sp>
          <p:nvSpPr>
            <p:cNvPr id="66" name="Oval 5"/>
            <p:cNvSpPr>
              <a:spLocks noChangeArrowheads="1"/>
            </p:cNvSpPr>
            <p:nvPr/>
          </p:nvSpPr>
          <p:spPr bwMode="auto">
            <a:xfrm>
              <a:off x="1143000" y="3429000"/>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1</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67" name="Oval 6"/>
            <p:cNvSpPr>
              <a:spLocks noChangeArrowheads="1"/>
            </p:cNvSpPr>
            <p:nvPr/>
          </p:nvSpPr>
          <p:spPr bwMode="auto">
            <a:xfrm>
              <a:off x="1143000" y="4626262"/>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2</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68" name="Oval 8"/>
            <p:cNvSpPr>
              <a:spLocks noChangeArrowheads="1"/>
            </p:cNvSpPr>
            <p:nvPr/>
          </p:nvSpPr>
          <p:spPr bwMode="auto">
            <a:xfrm>
              <a:off x="1143000" y="5693062"/>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3</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cxnSp>
          <p:nvCxnSpPr>
            <p:cNvPr id="72" name="直接箭头连接符 71"/>
            <p:cNvCxnSpPr>
              <a:stCxn id="66" idx="6"/>
              <a:endCxn id="75" idx="1"/>
            </p:cNvCxnSpPr>
            <p:nvPr/>
          </p:nvCxnSpPr>
          <p:spPr bwMode="auto">
            <a:xfrm>
              <a:off x="1556375" y="3668569"/>
              <a:ext cx="1094962" cy="50543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73" name="直接箭头连接符 72"/>
            <p:cNvCxnSpPr>
              <a:stCxn id="67" idx="6"/>
              <a:endCxn id="75" idx="2"/>
            </p:cNvCxnSpPr>
            <p:nvPr/>
          </p:nvCxnSpPr>
          <p:spPr bwMode="auto">
            <a:xfrm flipV="1">
              <a:off x="1556375" y="4343400"/>
              <a:ext cx="1034425" cy="52243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75" name="Oval 8"/>
            <p:cNvSpPr>
              <a:spLocks noChangeArrowheads="1"/>
            </p:cNvSpPr>
            <p:nvPr/>
          </p:nvSpPr>
          <p:spPr bwMode="auto">
            <a:xfrm>
              <a:off x="2590800" y="4103831"/>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4</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81" name="Oval 8"/>
            <p:cNvSpPr>
              <a:spLocks noChangeArrowheads="1"/>
            </p:cNvSpPr>
            <p:nvPr/>
          </p:nvSpPr>
          <p:spPr bwMode="auto">
            <a:xfrm>
              <a:off x="2590800" y="5094431"/>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5</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cxnSp>
          <p:nvCxnSpPr>
            <p:cNvPr id="88" name="直接箭头连接符 87"/>
            <p:cNvCxnSpPr>
              <a:stCxn id="66" idx="5"/>
              <a:endCxn id="81" idx="1"/>
            </p:cNvCxnSpPr>
            <p:nvPr/>
          </p:nvCxnSpPr>
          <p:spPr bwMode="auto">
            <a:xfrm>
              <a:off x="1495838" y="3837970"/>
              <a:ext cx="1155499" cy="132662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90" name="直接箭头连接符 89"/>
            <p:cNvCxnSpPr>
              <a:stCxn id="68" idx="5"/>
              <a:endCxn id="81" idx="3"/>
            </p:cNvCxnSpPr>
            <p:nvPr/>
          </p:nvCxnSpPr>
          <p:spPr bwMode="auto">
            <a:xfrm flipV="1">
              <a:off x="1495838" y="5503401"/>
              <a:ext cx="1155499" cy="59863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92" name="直接箭头连接符 91"/>
            <p:cNvCxnSpPr>
              <a:stCxn id="67" idx="5"/>
              <a:endCxn id="81" idx="2"/>
            </p:cNvCxnSpPr>
            <p:nvPr/>
          </p:nvCxnSpPr>
          <p:spPr bwMode="auto">
            <a:xfrm>
              <a:off x="1495838" y="5035232"/>
              <a:ext cx="1094962" cy="29876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94" name="直接箭头连接符 93"/>
            <p:cNvCxnSpPr>
              <a:stCxn id="68" idx="6"/>
              <a:endCxn id="75" idx="3"/>
            </p:cNvCxnSpPr>
            <p:nvPr/>
          </p:nvCxnSpPr>
          <p:spPr bwMode="auto">
            <a:xfrm flipV="1">
              <a:off x="1556375" y="4512801"/>
              <a:ext cx="1094962" cy="141983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95" name="Oval 8"/>
            <p:cNvSpPr>
              <a:spLocks noChangeArrowheads="1"/>
            </p:cNvSpPr>
            <p:nvPr/>
          </p:nvSpPr>
          <p:spPr bwMode="auto">
            <a:xfrm>
              <a:off x="3505200" y="4637231"/>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6</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cxnSp>
          <p:nvCxnSpPr>
            <p:cNvPr id="97" name="直接箭头连接符 96"/>
            <p:cNvCxnSpPr>
              <a:stCxn id="75" idx="6"/>
              <a:endCxn id="95" idx="1"/>
            </p:cNvCxnSpPr>
            <p:nvPr/>
          </p:nvCxnSpPr>
          <p:spPr bwMode="auto">
            <a:xfrm>
              <a:off x="3004175" y="4343400"/>
              <a:ext cx="561562" cy="36399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99" name="直接箭头连接符 98"/>
            <p:cNvCxnSpPr>
              <a:stCxn id="81" idx="6"/>
              <a:endCxn id="95" idx="3"/>
            </p:cNvCxnSpPr>
            <p:nvPr/>
          </p:nvCxnSpPr>
          <p:spPr bwMode="auto">
            <a:xfrm flipV="1">
              <a:off x="3004175" y="5046201"/>
              <a:ext cx="561562" cy="28779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aphicFrame>
          <p:nvGraphicFramePr>
            <p:cNvPr id="18" name="对象 17"/>
            <p:cNvGraphicFramePr>
              <a:graphicFrameLocks noChangeAspect="1"/>
            </p:cNvGraphicFramePr>
            <p:nvPr/>
          </p:nvGraphicFramePr>
          <p:xfrm>
            <a:off x="1758950" y="3581400"/>
            <a:ext cx="831850" cy="336550"/>
          </p:xfrm>
          <a:graphic>
            <a:graphicData uri="http://schemas.openxmlformats.org/presentationml/2006/ole">
              <mc:AlternateContent xmlns:mc="http://schemas.openxmlformats.org/markup-compatibility/2006">
                <mc:Choice xmlns:v="urn:schemas-microsoft-com:vml" Requires="v">
                  <p:oleObj spid="_x0000_s19458" name="Equation" r:id="rId3" imgW="533160" imgH="215640" progId="Equation.3">
                    <p:embed/>
                  </p:oleObj>
                </mc:Choice>
                <mc:Fallback>
                  <p:oleObj name="Equation" r:id="rId3" imgW="533160" imgH="215640" progId="Equation.3">
                    <p:embed/>
                    <p:pic>
                      <p:nvPicPr>
                        <p:cNvPr id="18" name="对象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950" y="3581400"/>
                          <a:ext cx="83185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0738" name="Object 2"/>
            <p:cNvGraphicFramePr>
              <a:graphicFrameLocks noChangeAspect="1"/>
            </p:cNvGraphicFramePr>
            <p:nvPr/>
          </p:nvGraphicFramePr>
          <p:xfrm>
            <a:off x="1447800" y="3886200"/>
            <a:ext cx="812800" cy="357188"/>
          </p:xfrm>
          <a:graphic>
            <a:graphicData uri="http://schemas.openxmlformats.org/presentationml/2006/ole">
              <mc:AlternateContent xmlns:mc="http://schemas.openxmlformats.org/markup-compatibility/2006">
                <mc:Choice xmlns:v="urn:schemas-microsoft-com:vml" Requires="v">
                  <p:oleObj spid="_x0000_s19459" name="Equation" r:id="rId5" imgW="520560" imgH="228600" progId="Equation.3">
                    <p:embed/>
                  </p:oleObj>
                </mc:Choice>
                <mc:Fallback>
                  <p:oleObj name="Equation" r:id="rId5" imgW="520560" imgH="228600" progId="Equation.3">
                    <p:embed/>
                    <p:pic>
                      <p:nvPicPr>
                        <p:cNvPr id="114073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886200"/>
                          <a:ext cx="81280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0739" name="Object 3"/>
            <p:cNvGraphicFramePr>
              <a:graphicFrameLocks noChangeAspect="1"/>
            </p:cNvGraphicFramePr>
            <p:nvPr/>
          </p:nvGraphicFramePr>
          <p:xfrm>
            <a:off x="1504950" y="4376738"/>
            <a:ext cx="852488" cy="338137"/>
          </p:xfrm>
          <a:graphic>
            <a:graphicData uri="http://schemas.openxmlformats.org/presentationml/2006/ole">
              <mc:AlternateContent xmlns:mc="http://schemas.openxmlformats.org/markup-compatibility/2006">
                <mc:Choice xmlns:v="urn:schemas-microsoft-com:vml" Requires="v">
                  <p:oleObj spid="_x0000_s19460" name="Equation" r:id="rId7" imgW="545760" imgH="215640" progId="Equation.3">
                    <p:embed/>
                  </p:oleObj>
                </mc:Choice>
                <mc:Fallback>
                  <p:oleObj name="Equation" r:id="rId7" imgW="545760" imgH="215640" progId="Equation.3">
                    <p:embed/>
                    <p:pic>
                      <p:nvPicPr>
                        <p:cNvPr id="114073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4950" y="4376738"/>
                          <a:ext cx="852488"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0740" name="Object 4"/>
            <p:cNvGraphicFramePr>
              <a:graphicFrameLocks noChangeAspect="1"/>
            </p:cNvGraphicFramePr>
            <p:nvPr/>
          </p:nvGraphicFramePr>
          <p:xfrm>
            <a:off x="1522412" y="4833938"/>
            <a:ext cx="992188" cy="358775"/>
          </p:xfrm>
          <a:graphic>
            <a:graphicData uri="http://schemas.openxmlformats.org/presentationml/2006/ole">
              <mc:AlternateContent xmlns:mc="http://schemas.openxmlformats.org/markup-compatibility/2006">
                <mc:Choice xmlns:v="urn:schemas-microsoft-com:vml" Requires="v">
                  <p:oleObj spid="_x0000_s19461" name="Equation" r:id="rId9" imgW="634680" imgH="228600" progId="Equation.3">
                    <p:embed/>
                  </p:oleObj>
                </mc:Choice>
                <mc:Fallback>
                  <p:oleObj name="Equation" r:id="rId9" imgW="634680" imgH="228600" progId="Equation.3">
                    <p:embed/>
                    <p:pic>
                      <p:nvPicPr>
                        <p:cNvPr id="114074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2412" y="4833938"/>
                          <a:ext cx="992188"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0741" name="Object 5"/>
            <p:cNvGraphicFramePr>
              <a:graphicFrameLocks noChangeAspect="1"/>
            </p:cNvGraphicFramePr>
            <p:nvPr/>
          </p:nvGraphicFramePr>
          <p:xfrm>
            <a:off x="1593850" y="5280025"/>
            <a:ext cx="852488" cy="358775"/>
          </p:xfrm>
          <a:graphic>
            <a:graphicData uri="http://schemas.openxmlformats.org/presentationml/2006/ole">
              <mc:AlternateContent xmlns:mc="http://schemas.openxmlformats.org/markup-compatibility/2006">
                <mc:Choice xmlns:v="urn:schemas-microsoft-com:vml" Requires="v">
                  <p:oleObj spid="_x0000_s19462" name="Equation" r:id="rId11" imgW="545760" imgH="228600" progId="Equation.3">
                    <p:embed/>
                  </p:oleObj>
                </mc:Choice>
                <mc:Fallback>
                  <p:oleObj name="Equation" r:id="rId11" imgW="545760" imgH="228600" progId="Equation.3">
                    <p:embed/>
                    <p:pic>
                      <p:nvPicPr>
                        <p:cNvPr id="1140741"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3850" y="5280025"/>
                          <a:ext cx="852488"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0742" name="Object 6"/>
            <p:cNvGraphicFramePr>
              <a:graphicFrameLocks noChangeAspect="1"/>
            </p:cNvGraphicFramePr>
            <p:nvPr/>
          </p:nvGraphicFramePr>
          <p:xfrm>
            <a:off x="1755775" y="5737225"/>
            <a:ext cx="971550" cy="358775"/>
          </p:xfrm>
          <a:graphic>
            <a:graphicData uri="http://schemas.openxmlformats.org/presentationml/2006/ole">
              <mc:AlternateContent xmlns:mc="http://schemas.openxmlformats.org/markup-compatibility/2006">
                <mc:Choice xmlns:v="urn:schemas-microsoft-com:vml" Requires="v">
                  <p:oleObj spid="_x0000_s19463" name="Equation" r:id="rId13" imgW="622080" imgH="228600" progId="Equation.3">
                    <p:embed/>
                  </p:oleObj>
                </mc:Choice>
                <mc:Fallback>
                  <p:oleObj name="Equation" r:id="rId13" imgW="622080" imgH="228600" progId="Equation.3">
                    <p:embed/>
                    <p:pic>
                      <p:nvPicPr>
                        <p:cNvPr id="1140742"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5775" y="5737225"/>
                          <a:ext cx="97155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0743" name="Object 7"/>
            <p:cNvGraphicFramePr>
              <a:graphicFrameLocks noChangeAspect="1"/>
            </p:cNvGraphicFramePr>
            <p:nvPr/>
          </p:nvGraphicFramePr>
          <p:xfrm>
            <a:off x="3057525" y="4191000"/>
            <a:ext cx="992188" cy="358775"/>
          </p:xfrm>
          <a:graphic>
            <a:graphicData uri="http://schemas.openxmlformats.org/presentationml/2006/ole">
              <mc:AlternateContent xmlns:mc="http://schemas.openxmlformats.org/markup-compatibility/2006">
                <mc:Choice xmlns:v="urn:schemas-microsoft-com:vml" Requires="v">
                  <p:oleObj spid="_x0000_s19464" name="Equation" r:id="rId15" imgW="634680" imgH="228600" progId="Equation.3">
                    <p:embed/>
                  </p:oleObj>
                </mc:Choice>
                <mc:Fallback>
                  <p:oleObj name="Equation" r:id="rId15" imgW="634680" imgH="228600" progId="Equation.3">
                    <p:embed/>
                    <p:pic>
                      <p:nvPicPr>
                        <p:cNvPr id="1140743"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7525" y="4191000"/>
                          <a:ext cx="992188"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0744" name="Object 8"/>
            <p:cNvGraphicFramePr>
              <a:graphicFrameLocks noChangeAspect="1"/>
            </p:cNvGraphicFramePr>
            <p:nvPr/>
          </p:nvGraphicFramePr>
          <p:xfrm>
            <a:off x="3057525" y="5127625"/>
            <a:ext cx="971550" cy="358775"/>
          </p:xfrm>
          <a:graphic>
            <a:graphicData uri="http://schemas.openxmlformats.org/presentationml/2006/ole">
              <mc:AlternateContent xmlns:mc="http://schemas.openxmlformats.org/markup-compatibility/2006">
                <mc:Choice xmlns:v="urn:schemas-microsoft-com:vml" Requires="v">
                  <p:oleObj spid="_x0000_s19465" name="Equation" r:id="rId17" imgW="622080" imgH="228600" progId="Equation.3">
                    <p:embed/>
                  </p:oleObj>
                </mc:Choice>
                <mc:Fallback>
                  <p:oleObj name="Equation" r:id="rId17" imgW="622080" imgH="228600" progId="Equation.3">
                    <p:embed/>
                    <p:pic>
                      <p:nvPicPr>
                        <p:cNvPr id="1140744"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57525" y="5127625"/>
                          <a:ext cx="97155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8" name="组合 47"/>
          <p:cNvGrpSpPr/>
          <p:nvPr/>
        </p:nvGrpSpPr>
        <p:grpSpPr>
          <a:xfrm>
            <a:off x="7261224" y="3429000"/>
            <a:ext cx="3025776" cy="2743200"/>
            <a:chOff x="5551487" y="3429000"/>
            <a:chExt cx="3025776" cy="2743200"/>
          </a:xfrm>
        </p:grpSpPr>
        <p:sp>
          <p:nvSpPr>
            <p:cNvPr id="26" name="Oval 5"/>
            <p:cNvSpPr>
              <a:spLocks noChangeArrowheads="1"/>
            </p:cNvSpPr>
            <p:nvPr/>
          </p:nvSpPr>
          <p:spPr bwMode="auto">
            <a:xfrm>
              <a:off x="5551487" y="3429000"/>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1</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27" name="Oval 6"/>
            <p:cNvSpPr>
              <a:spLocks noChangeArrowheads="1"/>
            </p:cNvSpPr>
            <p:nvPr/>
          </p:nvSpPr>
          <p:spPr bwMode="auto">
            <a:xfrm>
              <a:off x="5551487" y="4626262"/>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2</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28" name="Oval 8"/>
            <p:cNvSpPr>
              <a:spLocks noChangeArrowheads="1"/>
            </p:cNvSpPr>
            <p:nvPr/>
          </p:nvSpPr>
          <p:spPr bwMode="auto">
            <a:xfrm>
              <a:off x="5551487" y="5693062"/>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3</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cxnSp>
          <p:nvCxnSpPr>
            <p:cNvPr id="29" name="直接箭头连接符 28"/>
            <p:cNvCxnSpPr>
              <a:stCxn id="26" idx="6"/>
              <a:endCxn id="31" idx="1"/>
            </p:cNvCxnSpPr>
            <p:nvPr/>
          </p:nvCxnSpPr>
          <p:spPr bwMode="auto">
            <a:xfrm>
              <a:off x="5964862" y="3668569"/>
              <a:ext cx="1094962" cy="50543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0" name="直接箭头连接符 29"/>
            <p:cNvCxnSpPr>
              <a:stCxn id="27" idx="6"/>
              <a:endCxn id="31" idx="2"/>
            </p:cNvCxnSpPr>
            <p:nvPr/>
          </p:nvCxnSpPr>
          <p:spPr bwMode="auto">
            <a:xfrm flipV="1">
              <a:off x="5964862" y="4343400"/>
              <a:ext cx="1034425" cy="52243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31" name="Oval 8"/>
            <p:cNvSpPr>
              <a:spLocks noChangeArrowheads="1"/>
            </p:cNvSpPr>
            <p:nvPr/>
          </p:nvSpPr>
          <p:spPr bwMode="auto">
            <a:xfrm>
              <a:off x="6999287" y="4103831"/>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4</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sp>
          <p:nvSpPr>
            <p:cNvPr id="32" name="Oval 8"/>
            <p:cNvSpPr>
              <a:spLocks noChangeArrowheads="1"/>
            </p:cNvSpPr>
            <p:nvPr/>
          </p:nvSpPr>
          <p:spPr bwMode="auto">
            <a:xfrm>
              <a:off x="6999287" y="5094431"/>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5</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cxnSp>
          <p:nvCxnSpPr>
            <p:cNvPr id="33" name="直接箭头连接符 32"/>
            <p:cNvCxnSpPr>
              <a:stCxn id="26" idx="5"/>
              <a:endCxn id="32" idx="1"/>
            </p:cNvCxnSpPr>
            <p:nvPr/>
          </p:nvCxnSpPr>
          <p:spPr bwMode="auto">
            <a:xfrm>
              <a:off x="5904325" y="3837970"/>
              <a:ext cx="1155499" cy="132662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4" name="直接箭头连接符 33"/>
            <p:cNvCxnSpPr>
              <a:stCxn id="28" idx="5"/>
              <a:endCxn id="32" idx="3"/>
            </p:cNvCxnSpPr>
            <p:nvPr/>
          </p:nvCxnSpPr>
          <p:spPr bwMode="auto">
            <a:xfrm flipV="1">
              <a:off x="5904325" y="5503401"/>
              <a:ext cx="1155499" cy="59863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5" name="直接箭头连接符 34"/>
            <p:cNvCxnSpPr>
              <a:stCxn id="27" idx="5"/>
              <a:endCxn id="32" idx="2"/>
            </p:cNvCxnSpPr>
            <p:nvPr/>
          </p:nvCxnSpPr>
          <p:spPr bwMode="auto">
            <a:xfrm>
              <a:off x="5904325" y="5035232"/>
              <a:ext cx="1094962" cy="29876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6" name="直接箭头连接符 35"/>
            <p:cNvCxnSpPr>
              <a:stCxn id="28" idx="6"/>
              <a:endCxn id="31" idx="3"/>
            </p:cNvCxnSpPr>
            <p:nvPr/>
          </p:nvCxnSpPr>
          <p:spPr bwMode="auto">
            <a:xfrm flipV="1">
              <a:off x="5964862" y="4512801"/>
              <a:ext cx="1094962" cy="141983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37" name="Oval 8"/>
            <p:cNvSpPr>
              <a:spLocks noChangeArrowheads="1"/>
            </p:cNvSpPr>
            <p:nvPr/>
          </p:nvSpPr>
          <p:spPr bwMode="auto">
            <a:xfrm>
              <a:off x="7913687" y="4637231"/>
              <a:ext cx="413375" cy="479138"/>
            </a:xfrm>
            <a:prstGeom prst="ellipse">
              <a:avLst/>
            </a:prstGeom>
            <a:noFill/>
            <a:ln w="25400">
              <a:solidFill>
                <a:schemeClr val="tx1"/>
              </a:solidFill>
              <a:miter lim="800000"/>
              <a:headEnd/>
              <a:tailEnd/>
            </a:ln>
          </p:spPr>
          <p:txBody>
            <a:bodyPr wrap="none" lIns="90000" tIns="46800" rIns="90000" bIns="4680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rPr>
                <a:t>6</a:t>
              </a:r>
              <a:endParaRPr kumimoji="1" lang="zh-CN" altLang="en-US" sz="1600" b="0" i="0" u="none" strike="noStrike" kern="1200" cap="none" spc="0" normalizeH="0" baseline="0" noProof="0" dirty="0">
                <a:ln>
                  <a:noFill/>
                </a:ln>
                <a:solidFill>
                  <a:srgbClr val="000000"/>
                </a:solidFill>
                <a:effectLst/>
                <a:uLnTx/>
                <a:uFillTx/>
                <a:latin typeface="Tahoma" pitchFamily="34" charset="0"/>
                <a:ea typeface="宋体" charset="-122"/>
                <a:cs typeface="Arial" charset="0"/>
              </a:endParaRPr>
            </a:p>
          </p:txBody>
        </p:sp>
        <p:cxnSp>
          <p:nvCxnSpPr>
            <p:cNvPr id="38" name="直接箭头连接符 37"/>
            <p:cNvCxnSpPr>
              <a:stCxn id="31" idx="6"/>
              <a:endCxn id="37" idx="1"/>
            </p:cNvCxnSpPr>
            <p:nvPr/>
          </p:nvCxnSpPr>
          <p:spPr bwMode="auto">
            <a:xfrm>
              <a:off x="7412662" y="4343400"/>
              <a:ext cx="561562" cy="36399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9" name="直接箭头连接符 38"/>
            <p:cNvCxnSpPr>
              <a:stCxn id="32" idx="6"/>
              <a:endCxn id="37" idx="3"/>
            </p:cNvCxnSpPr>
            <p:nvPr/>
          </p:nvCxnSpPr>
          <p:spPr bwMode="auto">
            <a:xfrm flipV="1">
              <a:off x="7412662" y="5046201"/>
              <a:ext cx="561562" cy="287799"/>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aphicFrame>
          <p:nvGraphicFramePr>
            <p:cNvPr id="40" name="对象 39"/>
            <p:cNvGraphicFramePr>
              <a:graphicFrameLocks noChangeAspect="1"/>
            </p:cNvGraphicFramePr>
            <p:nvPr/>
          </p:nvGraphicFramePr>
          <p:xfrm>
            <a:off x="6048375" y="3581400"/>
            <a:ext cx="1069975" cy="336550"/>
          </p:xfrm>
          <a:graphic>
            <a:graphicData uri="http://schemas.openxmlformats.org/presentationml/2006/ole">
              <mc:AlternateContent xmlns:mc="http://schemas.openxmlformats.org/markup-compatibility/2006">
                <mc:Choice xmlns:v="urn:schemas-microsoft-com:vml" Requires="v">
                  <p:oleObj spid="_x0000_s19466" name="Equation" r:id="rId19" imgW="685800" imgH="215640" progId="Equation.3">
                    <p:embed/>
                  </p:oleObj>
                </mc:Choice>
                <mc:Fallback>
                  <p:oleObj name="Equation" r:id="rId19" imgW="685800" imgH="215640" progId="Equation.3">
                    <p:embed/>
                    <p:pic>
                      <p:nvPicPr>
                        <p:cNvPr id="40" name="对象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48375" y="3581400"/>
                          <a:ext cx="1069975"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2"/>
            <p:cNvGraphicFramePr>
              <a:graphicFrameLocks noChangeAspect="1"/>
            </p:cNvGraphicFramePr>
            <p:nvPr/>
          </p:nvGraphicFramePr>
          <p:xfrm>
            <a:off x="5727700" y="3886200"/>
            <a:ext cx="1069975" cy="357188"/>
          </p:xfrm>
          <a:graphic>
            <a:graphicData uri="http://schemas.openxmlformats.org/presentationml/2006/ole">
              <mc:AlternateContent xmlns:mc="http://schemas.openxmlformats.org/markup-compatibility/2006">
                <mc:Choice xmlns:v="urn:schemas-microsoft-com:vml" Requires="v">
                  <p:oleObj spid="_x0000_s19467" name="Equation" r:id="rId21" imgW="685800" imgH="228600" progId="Equation.3">
                    <p:embed/>
                  </p:oleObj>
                </mc:Choice>
                <mc:Fallback>
                  <p:oleObj name="Equation" r:id="rId21" imgW="685800" imgH="228600" progId="Equation.3">
                    <p:embed/>
                    <p:pic>
                      <p:nvPicPr>
                        <p:cNvPr id="41"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27700" y="3886200"/>
                          <a:ext cx="1069975"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3"/>
            <p:cNvGraphicFramePr>
              <a:graphicFrameLocks noChangeAspect="1"/>
            </p:cNvGraphicFramePr>
            <p:nvPr/>
          </p:nvGraphicFramePr>
          <p:xfrm>
            <a:off x="5795963" y="4376738"/>
            <a:ext cx="1089025" cy="338137"/>
          </p:xfrm>
          <a:graphic>
            <a:graphicData uri="http://schemas.openxmlformats.org/presentationml/2006/ole">
              <mc:AlternateContent xmlns:mc="http://schemas.openxmlformats.org/markup-compatibility/2006">
                <mc:Choice xmlns:v="urn:schemas-microsoft-com:vml" Requires="v">
                  <p:oleObj spid="_x0000_s19468" name="Equation" r:id="rId23" imgW="698400" imgH="215640" progId="Equation.3">
                    <p:embed/>
                  </p:oleObj>
                </mc:Choice>
                <mc:Fallback>
                  <p:oleObj name="Equation" r:id="rId23" imgW="698400" imgH="215640" progId="Equation.3">
                    <p:embed/>
                    <p:pic>
                      <p:nvPicPr>
                        <p:cNvPr id="42" name="Object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95963" y="4376738"/>
                          <a:ext cx="108902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4"/>
            <p:cNvGraphicFramePr>
              <a:graphicFrameLocks noChangeAspect="1"/>
            </p:cNvGraphicFramePr>
            <p:nvPr/>
          </p:nvGraphicFramePr>
          <p:xfrm>
            <a:off x="5811838" y="4833938"/>
            <a:ext cx="1230312" cy="358775"/>
          </p:xfrm>
          <a:graphic>
            <a:graphicData uri="http://schemas.openxmlformats.org/presentationml/2006/ole">
              <mc:AlternateContent xmlns:mc="http://schemas.openxmlformats.org/markup-compatibility/2006">
                <mc:Choice xmlns:v="urn:schemas-microsoft-com:vml" Requires="v">
                  <p:oleObj spid="_x0000_s19469" name="Equation" r:id="rId25" imgW="787320" imgH="228600" progId="Equation.3">
                    <p:embed/>
                  </p:oleObj>
                </mc:Choice>
                <mc:Fallback>
                  <p:oleObj name="Equation" r:id="rId25" imgW="787320" imgH="228600" progId="Equation.3">
                    <p:embed/>
                    <p:pic>
                      <p:nvPicPr>
                        <p:cNvPr id="43" name="Object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811838" y="4833938"/>
                          <a:ext cx="1230312"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5"/>
            <p:cNvGraphicFramePr>
              <a:graphicFrameLocks noChangeAspect="1"/>
            </p:cNvGraphicFramePr>
            <p:nvPr/>
          </p:nvGraphicFramePr>
          <p:xfrm>
            <a:off x="6002337" y="5280025"/>
            <a:ext cx="852488" cy="358775"/>
          </p:xfrm>
          <a:graphic>
            <a:graphicData uri="http://schemas.openxmlformats.org/presentationml/2006/ole">
              <mc:AlternateContent xmlns:mc="http://schemas.openxmlformats.org/markup-compatibility/2006">
                <mc:Choice xmlns:v="urn:schemas-microsoft-com:vml" Requires="v">
                  <p:oleObj spid="_x0000_s19470" name="Equation" r:id="rId27" imgW="545760" imgH="228600" progId="Equation.3">
                    <p:embed/>
                  </p:oleObj>
                </mc:Choice>
                <mc:Fallback>
                  <p:oleObj name="Equation" r:id="rId27" imgW="545760" imgH="228600" progId="Equation.3">
                    <p:embed/>
                    <p:pic>
                      <p:nvPicPr>
                        <p:cNvPr id="44" name="Object 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02337" y="5280025"/>
                          <a:ext cx="852488"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6"/>
            <p:cNvGraphicFramePr>
              <a:graphicFrameLocks noChangeAspect="1"/>
            </p:cNvGraphicFramePr>
            <p:nvPr/>
          </p:nvGraphicFramePr>
          <p:xfrm>
            <a:off x="6164262" y="5737225"/>
            <a:ext cx="971550" cy="358775"/>
          </p:xfrm>
          <a:graphic>
            <a:graphicData uri="http://schemas.openxmlformats.org/presentationml/2006/ole">
              <mc:AlternateContent xmlns:mc="http://schemas.openxmlformats.org/markup-compatibility/2006">
                <mc:Choice xmlns:v="urn:schemas-microsoft-com:vml" Requires="v">
                  <p:oleObj spid="_x0000_s19471" name="Equation" r:id="rId29" imgW="622080" imgH="228600" progId="Equation.3">
                    <p:embed/>
                  </p:oleObj>
                </mc:Choice>
                <mc:Fallback>
                  <p:oleObj name="Equation" r:id="rId29" imgW="622080" imgH="228600" progId="Equation.3">
                    <p:embed/>
                    <p:pic>
                      <p:nvPicPr>
                        <p:cNvPr id="45" name="Object 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64262" y="5737225"/>
                          <a:ext cx="97155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7"/>
            <p:cNvGraphicFramePr>
              <a:graphicFrameLocks noChangeAspect="1"/>
            </p:cNvGraphicFramePr>
            <p:nvPr/>
          </p:nvGraphicFramePr>
          <p:xfrm>
            <a:off x="7346950" y="4191000"/>
            <a:ext cx="1230313" cy="358775"/>
          </p:xfrm>
          <a:graphic>
            <a:graphicData uri="http://schemas.openxmlformats.org/presentationml/2006/ole">
              <mc:AlternateContent xmlns:mc="http://schemas.openxmlformats.org/markup-compatibility/2006">
                <mc:Choice xmlns:v="urn:schemas-microsoft-com:vml" Requires="v">
                  <p:oleObj spid="_x0000_s19472" name="Equation" r:id="rId31" imgW="787320" imgH="228600" progId="Equation.3">
                    <p:embed/>
                  </p:oleObj>
                </mc:Choice>
                <mc:Fallback>
                  <p:oleObj name="Equation" r:id="rId31" imgW="787320" imgH="228600" progId="Equation.3">
                    <p:embed/>
                    <p:pic>
                      <p:nvPicPr>
                        <p:cNvPr id="46" name="Object 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346950" y="4191000"/>
                          <a:ext cx="1230313"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8"/>
            <p:cNvGraphicFramePr>
              <a:graphicFrameLocks noChangeAspect="1"/>
            </p:cNvGraphicFramePr>
            <p:nvPr/>
          </p:nvGraphicFramePr>
          <p:xfrm>
            <a:off x="7337425" y="5127625"/>
            <a:ext cx="1228725" cy="358775"/>
          </p:xfrm>
          <a:graphic>
            <a:graphicData uri="http://schemas.openxmlformats.org/presentationml/2006/ole">
              <mc:AlternateContent xmlns:mc="http://schemas.openxmlformats.org/markup-compatibility/2006">
                <mc:Choice xmlns:v="urn:schemas-microsoft-com:vml" Requires="v">
                  <p:oleObj spid="_x0000_s19473" name="Equation" r:id="rId33" imgW="787320" imgH="228600" progId="Equation.3">
                    <p:embed/>
                  </p:oleObj>
                </mc:Choice>
                <mc:Fallback>
                  <p:oleObj name="Equation" r:id="rId33" imgW="787320" imgH="228600" progId="Equation.3">
                    <p:embed/>
                    <p:pic>
                      <p:nvPicPr>
                        <p:cNvPr id="47" name="Object 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37425" y="5127625"/>
                          <a:ext cx="1228725"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0" name="右箭头 49"/>
          <p:cNvSpPr/>
          <p:nvPr/>
        </p:nvSpPr>
        <p:spPr bwMode="auto">
          <a:xfrm>
            <a:off x="5334000" y="4343400"/>
            <a:ext cx="1600200" cy="914400"/>
          </a:xfrm>
          <a:prstGeom prst="rightArrow">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r>
              <a:rPr kumimoji="0" lang="en-US" altLang="zh-CN" sz="24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rPr>
              <a:t>(1,1,0,</a:t>
            </a:r>
            <a:r>
              <a:rPr kumimoji="0" lang="en-US" altLang="zh-CN" sz="2400" b="1" i="0" u="none" strike="noStrike" kern="1200" cap="none" spc="0" normalizeH="0" baseline="0" noProof="0" dirty="0">
                <a:ln>
                  <a:noFill/>
                </a:ln>
                <a:solidFill>
                  <a:srgbClr val="FF0000"/>
                </a:solidFill>
                <a:effectLst/>
                <a:uLnTx/>
                <a:uFillTx/>
                <a:latin typeface="Arial" charset="0"/>
                <a:ea typeface="楷体_GB2312" pitchFamily="49" charset="-122"/>
                <a:cs typeface="Arial" charset="0"/>
              </a:rPr>
              <a:t>1</a:t>
            </a:r>
            <a:r>
              <a:rPr kumimoji="0" lang="en-US" altLang="zh-CN" sz="24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rPr>
              <a:t>)</a:t>
            </a:r>
            <a:endParaRPr kumimoji="0" lang="zh-CN" altLang="en-US" sz="24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endParaRPr>
          </a:p>
        </p:txBody>
      </p:sp>
    </p:spTree>
    <p:extLst>
      <p:ext uri="{BB962C8B-B14F-4D97-AF65-F5344CB8AC3E}">
        <p14:creationId xmlns:p14="http://schemas.microsoft.com/office/powerpoint/2010/main" val="242835917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581400" y="1676400"/>
            <a:ext cx="5029200" cy="3276600"/>
          </a:xfrm>
          <a:prstGeom prst="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cxnSp>
        <p:nvCxnSpPr>
          <p:cNvPr id="6" name="直接连接符 5"/>
          <p:cNvCxnSpPr/>
          <p:nvPr/>
        </p:nvCxnSpPr>
        <p:spPr bwMode="auto">
          <a:xfrm>
            <a:off x="6096000" y="1676400"/>
            <a:ext cx="0" cy="32766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cxnSp>
        <p:nvCxnSpPr>
          <p:cNvPr id="7" name="直接连接符 6"/>
          <p:cNvCxnSpPr/>
          <p:nvPr/>
        </p:nvCxnSpPr>
        <p:spPr bwMode="auto">
          <a:xfrm>
            <a:off x="6781800" y="1676400"/>
            <a:ext cx="0" cy="3276600"/>
          </a:xfrm>
          <a:prstGeom prst="line">
            <a:avLst/>
          </a:prstGeom>
          <a:solidFill>
            <a:schemeClr val="accent1"/>
          </a:solidFill>
          <a:ln w="38100" cap="flat" cmpd="sng" algn="ctr">
            <a:solidFill>
              <a:schemeClr val="accent1"/>
            </a:solidFill>
            <a:prstDash val="dash"/>
            <a:round/>
            <a:headEnd type="none" w="med" len="med"/>
            <a:tailEnd type="none" w="med" len="med"/>
          </a:ln>
          <a:effectLst/>
        </p:spPr>
      </p:cxnSp>
      <p:cxnSp>
        <p:nvCxnSpPr>
          <p:cNvPr id="8" name="直接连接符 7"/>
          <p:cNvCxnSpPr/>
          <p:nvPr/>
        </p:nvCxnSpPr>
        <p:spPr bwMode="auto">
          <a:xfrm>
            <a:off x="5410200" y="1676400"/>
            <a:ext cx="0" cy="3276600"/>
          </a:xfrm>
          <a:prstGeom prst="line">
            <a:avLst/>
          </a:prstGeom>
          <a:solidFill>
            <a:schemeClr val="accent1"/>
          </a:solidFill>
          <a:ln w="38100" cap="flat" cmpd="sng" algn="ctr">
            <a:solidFill>
              <a:schemeClr val="accent1"/>
            </a:solidFill>
            <a:prstDash val="dash"/>
            <a:round/>
            <a:headEnd type="none" w="med" len="med"/>
            <a:tailEnd type="none" w="med" len="med"/>
          </a:ln>
          <a:effectLst/>
        </p:spPr>
      </p:cxnSp>
      <p:cxnSp>
        <p:nvCxnSpPr>
          <p:cNvPr id="9" name="直接连接符 8"/>
          <p:cNvCxnSpPr/>
          <p:nvPr/>
        </p:nvCxnSpPr>
        <p:spPr bwMode="auto">
          <a:xfrm>
            <a:off x="5562600" y="1701800"/>
            <a:ext cx="914400" cy="327660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cxnSp>
        <p:nvCxnSpPr>
          <p:cNvPr id="10" name="直接连接符 9"/>
          <p:cNvCxnSpPr/>
          <p:nvPr/>
        </p:nvCxnSpPr>
        <p:spPr bwMode="auto">
          <a:xfrm>
            <a:off x="5943600" y="1752600"/>
            <a:ext cx="838200" cy="320040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cxnSp>
        <p:nvCxnSpPr>
          <p:cNvPr id="11" name="直接连接符 10"/>
          <p:cNvCxnSpPr/>
          <p:nvPr/>
        </p:nvCxnSpPr>
        <p:spPr bwMode="auto">
          <a:xfrm>
            <a:off x="5207000" y="1752600"/>
            <a:ext cx="990600" cy="327660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36" name="矩形 35"/>
          <p:cNvSpPr/>
          <p:nvPr/>
        </p:nvSpPr>
        <p:spPr bwMode="auto">
          <a:xfrm>
            <a:off x="3886200" y="21336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37" name="矩形 36"/>
          <p:cNvSpPr/>
          <p:nvPr/>
        </p:nvSpPr>
        <p:spPr bwMode="auto">
          <a:xfrm>
            <a:off x="4419600" y="22860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38" name="矩形 37"/>
          <p:cNvSpPr/>
          <p:nvPr/>
        </p:nvSpPr>
        <p:spPr bwMode="auto">
          <a:xfrm>
            <a:off x="4191000" y="26670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39" name="矩形 38"/>
          <p:cNvSpPr/>
          <p:nvPr/>
        </p:nvSpPr>
        <p:spPr bwMode="auto">
          <a:xfrm>
            <a:off x="4800600" y="28956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0" name="矩形 39"/>
          <p:cNvSpPr/>
          <p:nvPr/>
        </p:nvSpPr>
        <p:spPr bwMode="auto">
          <a:xfrm>
            <a:off x="3962400" y="38100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1" name="矩形 40"/>
          <p:cNvSpPr/>
          <p:nvPr/>
        </p:nvSpPr>
        <p:spPr bwMode="auto">
          <a:xfrm>
            <a:off x="3886200" y="41910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2" name="矩形 41"/>
          <p:cNvSpPr/>
          <p:nvPr/>
        </p:nvSpPr>
        <p:spPr bwMode="auto">
          <a:xfrm>
            <a:off x="4343400" y="41910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3" name="矩形 42"/>
          <p:cNvSpPr/>
          <p:nvPr/>
        </p:nvSpPr>
        <p:spPr bwMode="auto">
          <a:xfrm>
            <a:off x="4648200" y="44958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4" name="矩形 43"/>
          <p:cNvSpPr/>
          <p:nvPr/>
        </p:nvSpPr>
        <p:spPr bwMode="auto">
          <a:xfrm>
            <a:off x="3886200" y="31242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5" name="矩形 44"/>
          <p:cNvSpPr/>
          <p:nvPr/>
        </p:nvSpPr>
        <p:spPr bwMode="auto">
          <a:xfrm>
            <a:off x="4953000" y="18288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6" name="矩形 45"/>
          <p:cNvSpPr/>
          <p:nvPr/>
        </p:nvSpPr>
        <p:spPr bwMode="auto">
          <a:xfrm>
            <a:off x="4343400" y="35052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7" name="矩形 46"/>
          <p:cNvSpPr/>
          <p:nvPr/>
        </p:nvSpPr>
        <p:spPr bwMode="auto">
          <a:xfrm>
            <a:off x="4876800" y="37338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8" name="矩形 47"/>
          <p:cNvSpPr/>
          <p:nvPr/>
        </p:nvSpPr>
        <p:spPr bwMode="auto">
          <a:xfrm>
            <a:off x="5105400" y="42672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9" name="椭圆 48"/>
          <p:cNvSpPr/>
          <p:nvPr/>
        </p:nvSpPr>
        <p:spPr bwMode="auto">
          <a:xfrm>
            <a:off x="7086600" y="1905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0" name="椭圆 49"/>
          <p:cNvSpPr/>
          <p:nvPr/>
        </p:nvSpPr>
        <p:spPr bwMode="auto">
          <a:xfrm>
            <a:off x="7848600" y="21336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1" name="椭圆 50"/>
          <p:cNvSpPr/>
          <p:nvPr/>
        </p:nvSpPr>
        <p:spPr bwMode="auto">
          <a:xfrm>
            <a:off x="8001000" y="29718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2" name="椭圆 51"/>
          <p:cNvSpPr/>
          <p:nvPr/>
        </p:nvSpPr>
        <p:spPr bwMode="auto">
          <a:xfrm>
            <a:off x="8305800" y="31242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3" name="椭圆 52"/>
          <p:cNvSpPr/>
          <p:nvPr/>
        </p:nvSpPr>
        <p:spPr bwMode="auto">
          <a:xfrm>
            <a:off x="6858000" y="29718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4" name="椭圆 53"/>
          <p:cNvSpPr/>
          <p:nvPr/>
        </p:nvSpPr>
        <p:spPr bwMode="auto">
          <a:xfrm>
            <a:off x="7315200" y="32004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5" name="椭圆 54"/>
          <p:cNvSpPr/>
          <p:nvPr/>
        </p:nvSpPr>
        <p:spPr bwMode="auto">
          <a:xfrm>
            <a:off x="7315200" y="4191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6" name="椭圆 55"/>
          <p:cNvSpPr/>
          <p:nvPr/>
        </p:nvSpPr>
        <p:spPr bwMode="auto">
          <a:xfrm>
            <a:off x="8077200" y="38862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7" name="椭圆 56"/>
          <p:cNvSpPr/>
          <p:nvPr/>
        </p:nvSpPr>
        <p:spPr bwMode="auto">
          <a:xfrm>
            <a:off x="7162800" y="3810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8" name="椭圆 57"/>
          <p:cNvSpPr/>
          <p:nvPr/>
        </p:nvSpPr>
        <p:spPr bwMode="auto">
          <a:xfrm>
            <a:off x="6858000" y="44958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9" name="椭圆 58"/>
          <p:cNvSpPr/>
          <p:nvPr/>
        </p:nvSpPr>
        <p:spPr bwMode="auto">
          <a:xfrm>
            <a:off x="7924800" y="44958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0" name="椭圆 59"/>
          <p:cNvSpPr/>
          <p:nvPr/>
        </p:nvSpPr>
        <p:spPr bwMode="auto">
          <a:xfrm>
            <a:off x="8229600" y="46482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1" name="椭圆 60"/>
          <p:cNvSpPr/>
          <p:nvPr/>
        </p:nvSpPr>
        <p:spPr bwMode="auto">
          <a:xfrm>
            <a:off x="7239000" y="24384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2" name="椭圆 61"/>
          <p:cNvSpPr/>
          <p:nvPr/>
        </p:nvSpPr>
        <p:spPr bwMode="auto">
          <a:xfrm>
            <a:off x="7696200" y="2667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3" name="椭圆 62"/>
          <p:cNvSpPr/>
          <p:nvPr/>
        </p:nvSpPr>
        <p:spPr bwMode="auto">
          <a:xfrm>
            <a:off x="7924800" y="3429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4" name="椭圆 63"/>
          <p:cNvSpPr/>
          <p:nvPr/>
        </p:nvSpPr>
        <p:spPr bwMode="auto">
          <a:xfrm>
            <a:off x="7696200" y="36576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5" name="矩形 64"/>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支持向量机</a:t>
            </a:r>
            <a:r>
              <a:rPr kumimoji="0" lang="en-US" altLang="zh-CN"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SVM</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sp>
        <p:nvSpPr>
          <p:cNvPr id="66" name="TextBox 65"/>
          <p:cNvSpPr txBox="1"/>
          <p:nvPr/>
        </p:nvSpPr>
        <p:spPr>
          <a:xfrm>
            <a:off x="3352800" y="5267980"/>
            <a:ext cx="56388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线性支持向量机：最大边缘超平面</a:t>
            </a:r>
          </a:p>
        </p:txBody>
      </p:sp>
    </p:spTree>
    <p:extLst>
      <p:ext uri="{BB962C8B-B14F-4D97-AF65-F5344CB8AC3E}">
        <p14:creationId xmlns:p14="http://schemas.microsoft.com/office/powerpoint/2010/main" val="41738899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581400" y="1676400"/>
            <a:ext cx="5029200" cy="3276600"/>
          </a:xfrm>
          <a:prstGeom prst="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cxnSp>
        <p:nvCxnSpPr>
          <p:cNvPr id="6" name="直接连接符 5"/>
          <p:cNvCxnSpPr/>
          <p:nvPr/>
        </p:nvCxnSpPr>
        <p:spPr bwMode="auto">
          <a:xfrm>
            <a:off x="6096000" y="1676400"/>
            <a:ext cx="0" cy="327660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cxnSp>
        <p:nvCxnSpPr>
          <p:cNvPr id="7" name="直接连接符 6"/>
          <p:cNvCxnSpPr/>
          <p:nvPr/>
        </p:nvCxnSpPr>
        <p:spPr bwMode="auto">
          <a:xfrm>
            <a:off x="6781800" y="1676400"/>
            <a:ext cx="0" cy="3276600"/>
          </a:xfrm>
          <a:prstGeom prst="line">
            <a:avLst/>
          </a:prstGeom>
          <a:solidFill>
            <a:schemeClr val="accent1"/>
          </a:solidFill>
          <a:ln w="38100" cap="flat" cmpd="sng" algn="ctr">
            <a:solidFill>
              <a:schemeClr val="accent1"/>
            </a:solidFill>
            <a:prstDash val="dash"/>
            <a:round/>
            <a:headEnd type="none" w="med" len="med"/>
            <a:tailEnd type="none" w="med" len="med"/>
          </a:ln>
          <a:effectLst/>
        </p:spPr>
      </p:cxnSp>
      <p:cxnSp>
        <p:nvCxnSpPr>
          <p:cNvPr id="8" name="直接连接符 7"/>
          <p:cNvCxnSpPr/>
          <p:nvPr/>
        </p:nvCxnSpPr>
        <p:spPr bwMode="auto">
          <a:xfrm>
            <a:off x="5410200" y="1676400"/>
            <a:ext cx="0" cy="3276600"/>
          </a:xfrm>
          <a:prstGeom prst="line">
            <a:avLst/>
          </a:prstGeom>
          <a:solidFill>
            <a:schemeClr val="accent1"/>
          </a:solidFill>
          <a:ln w="38100" cap="flat" cmpd="sng" algn="ctr">
            <a:solidFill>
              <a:schemeClr val="accent1"/>
            </a:solidFill>
            <a:prstDash val="dash"/>
            <a:round/>
            <a:headEnd type="none" w="med" len="med"/>
            <a:tailEnd type="none" w="med" len="med"/>
          </a:ln>
          <a:effectLst/>
        </p:spPr>
      </p:cxnSp>
      <p:cxnSp>
        <p:nvCxnSpPr>
          <p:cNvPr id="9" name="直接连接符 8"/>
          <p:cNvCxnSpPr/>
          <p:nvPr/>
        </p:nvCxnSpPr>
        <p:spPr bwMode="auto">
          <a:xfrm>
            <a:off x="5575300" y="1701800"/>
            <a:ext cx="914400" cy="327660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cxnSp>
        <p:nvCxnSpPr>
          <p:cNvPr id="10" name="直接连接符 9"/>
          <p:cNvCxnSpPr/>
          <p:nvPr/>
        </p:nvCxnSpPr>
        <p:spPr bwMode="auto">
          <a:xfrm>
            <a:off x="5715000" y="1752600"/>
            <a:ext cx="914400" cy="320040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cxnSp>
        <p:nvCxnSpPr>
          <p:cNvPr id="11" name="直接连接符 10"/>
          <p:cNvCxnSpPr/>
          <p:nvPr/>
        </p:nvCxnSpPr>
        <p:spPr bwMode="auto">
          <a:xfrm>
            <a:off x="5410200" y="1752600"/>
            <a:ext cx="990600" cy="3276600"/>
          </a:xfrm>
          <a:prstGeom prst="line">
            <a:avLst/>
          </a:prstGeom>
          <a:solidFill>
            <a:schemeClr val="accent1"/>
          </a:solidFill>
          <a:ln w="38100" cap="flat" cmpd="sng" algn="ctr">
            <a:solidFill>
              <a:schemeClr val="accent2"/>
            </a:solidFill>
            <a:prstDash val="dash"/>
            <a:round/>
            <a:headEnd type="none" w="med" len="med"/>
            <a:tailEnd type="none" w="med" len="med"/>
          </a:ln>
          <a:effectLst/>
        </p:spPr>
      </p:cxnSp>
      <p:sp>
        <p:nvSpPr>
          <p:cNvPr id="36" name="矩形 35"/>
          <p:cNvSpPr/>
          <p:nvPr/>
        </p:nvSpPr>
        <p:spPr bwMode="auto">
          <a:xfrm>
            <a:off x="3886200" y="21336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37" name="矩形 36"/>
          <p:cNvSpPr/>
          <p:nvPr/>
        </p:nvSpPr>
        <p:spPr bwMode="auto">
          <a:xfrm>
            <a:off x="4419600" y="22860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38" name="矩形 37"/>
          <p:cNvSpPr/>
          <p:nvPr/>
        </p:nvSpPr>
        <p:spPr bwMode="auto">
          <a:xfrm>
            <a:off x="4191000" y="26670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39" name="矩形 38"/>
          <p:cNvSpPr/>
          <p:nvPr/>
        </p:nvSpPr>
        <p:spPr bwMode="auto">
          <a:xfrm>
            <a:off x="4800600" y="28956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0" name="矩形 39"/>
          <p:cNvSpPr/>
          <p:nvPr/>
        </p:nvSpPr>
        <p:spPr bwMode="auto">
          <a:xfrm>
            <a:off x="6096000" y="46482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1" name="矩形 40"/>
          <p:cNvSpPr/>
          <p:nvPr/>
        </p:nvSpPr>
        <p:spPr bwMode="auto">
          <a:xfrm>
            <a:off x="3886200" y="41910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2" name="矩形 41"/>
          <p:cNvSpPr/>
          <p:nvPr/>
        </p:nvSpPr>
        <p:spPr bwMode="auto">
          <a:xfrm>
            <a:off x="4343400" y="41910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3" name="矩形 42"/>
          <p:cNvSpPr/>
          <p:nvPr/>
        </p:nvSpPr>
        <p:spPr bwMode="auto">
          <a:xfrm>
            <a:off x="4648200" y="44958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4" name="矩形 43"/>
          <p:cNvSpPr/>
          <p:nvPr/>
        </p:nvSpPr>
        <p:spPr bwMode="auto">
          <a:xfrm>
            <a:off x="3886200" y="31242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5" name="矩形 44"/>
          <p:cNvSpPr/>
          <p:nvPr/>
        </p:nvSpPr>
        <p:spPr bwMode="auto">
          <a:xfrm>
            <a:off x="4953000" y="18288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6" name="矩形 45"/>
          <p:cNvSpPr/>
          <p:nvPr/>
        </p:nvSpPr>
        <p:spPr bwMode="auto">
          <a:xfrm>
            <a:off x="4343400" y="35052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7" name="矩形 46"/>
          <p:cNvSpPr/>
          <p:nvPr/>
        </p:nvSpPr>
        <p:spPr bwMode="auto">
          <a:xfrm>
            <a:off x="4876800" y="37338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8" name="矩形 47"/>
          <p:cNvSpPr/>
          <p:nvPr/>
        </p:nvSpPr>
        <p:spPr bwMode="auto">
          <a:xfrm>
            <a:off x="5105400" y="426720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9" name="椭圆 48"/>
          <p:cNvSpPr/>
          <p:nvPr/>
        </p:nvSpPr>
        <p:spPr bwMode="auto">
          <a:xfrm>
            <a:off x="7086600" y="1905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0" name="椭圆 49"/>
          <p:cNvSpPr/>
          <p:nvPr/>
        </p:nvSpPr>
        <p:spPr bwMode="auto">
          <a:xfrm>
            <a:off x="7848600" y="21336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1" name="椭圆 50"/>
          <p:cNvSpPr/>
          <p:nvPr/>
        </p:nvSpPr>
        <p:spPr bwMode="auto">
          <a:xfrm>
            <a:off x="8001000" y="29718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2" name="椭圆 51"/>
          <p:cNvSpPr/>
          <p:nvPr/>
        </p:nvSpPr>
        <p:spPr bwMode="auto">
          <a:xfrm>
            <a:off x="8305800" y="31242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3" name="椭圆 52"/>
          <p:cNvSpPr/>
          <p:nvPr/>
        </p:nvSpPr>
        <p:spPr bwMode="auto">
          <a:xfrm>
            <a:off x="6858000" y="29718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4" name="椭圆 53"/>
          <p:cNvSpPr/>
          <p:nvPr/>
        </p:nvSpPr>
        <p:spPr bwMode="auto">
          <a:xfrm>
            <a:off x="7315200" y="32004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5" name="椭圆 54"/>
          <p:cNvSpPr/>
          <p:nvPr/>
        </p:nvSpPr>
        <p:spPr bwMode="auto">
          <a:xfrm>
            <a:off x="7315200" y="4191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6" name="椭圆 55"/>
          <p:cNvSpPr/>
          <p:nvPr/>
        </p:nvSpPr>
        <p:spPr bwMode="auto">
          <a:xfrm>
            <a:off x="8077200" y="38862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7" name="椭圆 56"/>
          <p:cNvSpPr/>
          <p:nvPr/>
        </p:nvSpPr>
        <p:spPr bwMode="auto">
          <a:xfrm>
            <a:off x="7162800" y="3810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8" name="椭圆 57"/>
          <p:cNvSpPr/>
          <p:nvPr/>
        </p:nvSpPr>
        <p:spPr bwMode="auto">
          <a:xfrm>
            <a:off x="5867400" y="20574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9" name="椭圆 58"/>
          <p:cNvSpPr/>
          <p:nvPr/>
        </p:nvSpPr>
        <p:spPr bwMode="auto">
          <a:xfrm>
            <a:off x="7924800" y="44958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0" name="椭圆 59"/>
          <p:cNvSpPr/>
          <p:nvPr/>
        </p:nvSpPr>
        <p:spPr bwMode="auto">
          <a:xfrm>
            <a:off x="8229600" y="46482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1" name="椭圆 60"/>
          <p:cNvSpPr/>
          <p:nvPr/>
        </p:nvSpPr>
        <p:spPr bwMode="auto">
          <a:xfrm>
            <a:off x="7239000" y="24384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2" name="椭圆 61"/>
          <p:cNvSpPr/>
          <p:nvPr/>
        </p:nvSpPr>
        <p:spPr bwMode="auto">
          <a:xfrm>
            <a:off x="7696200" y="2667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3" name="椭圆 62"/>
          <p:cNvSpPr/>
          <p:nvPr/>
        </p:nvSpPr>
        <p:spPr bwMode="auto">
          <a:xfrm>
            <a:off x="7924800" y="34290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4" name="椭圆 63"/>
          <p:cNvSpPr/>
          <p:nvPr/>
        </p:nvSpPr>
        <p:spPr bwMode="auto">
          <a:xfrm>
            <a:off x="7696200" y="365760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5" name="矩形 64"/>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支持向量机</a:t>
            </a:r>
            <a:r>
              <a:rPr kumimoji="0" lang="en-US" altLang="zh-CN"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SVM</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sp>
        <p:nvSpPr>
          <p:cNvPr id="66" name="TextBox 65"/>
          <p:cNvSpPr txBox="1"/>
          <p:nvPr/>
        </p:nvSpPr>
        <p:spPr>
          <a:xfrm>
            <a:off x="3810000" y="5267980"/>
            <a:ext cx="44958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线性支持向量机：软边缘</a:t>
            </a:r>
          </a:p>
        </p:txBody>
      </p:sp>
    </p:spTree>
    <p:extLst>
      <p:ext uri="{BB962C8B-B14F-4D97-AF65-F5344CB8AC3E}">
        <p14:creationId xmlns:p14="http://schemas.microsoft.com/office/powerpoint/2010/main" val="288850035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支持向量机</a:t>
            </a:r>
            <a:r>
              <a:rPr kumimoji="0" lang="en-US" altLang="zh-CN"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SVM</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sp>
        <p:nvSpPr>
          <p:cNvPr id="66" name="TextBox 65"/>
          <p:cNvSpPr txBox="1"/>
          <p:nvPr/>
        </p:nvSpPr>
        <p:spPr>
          <a:xfrm>
            <a:off x="4267200" y="5496580"/>
            <a:ext cx="32766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非线性支持向量机</a:t>
            </a:r>
          </a:p>
        </p:txBody>
      </p:sp>
      <p:cxnSp>
        <p:nvCxnSpPr>
          <p:cNvPr id="39" name="直接连接符 38"/>
          <p:cNvCxnSpPr/>
          <p:nvPr/>
        </p:nvCxnSpPr>
        <p:spPr bwMode="auto">
          <a:xfrm>
            <a:off x="4495800" y="2514600"/>
            <a:ext cx="20574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0" name="直接连接符 39"/>
          <p:cNvCxnSpPr/>
          <p:nvPr/>
        </p:nvCxnSpPr>
        <p:spPr bwMode="auto">
          <a:xfrm>
            <a:off x="6553200" y="2514600"/>
            <a:ext cx="2057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5" name="直接连接符 44"/>
          <p:cNvCxnSpPr/>
          <p:nvPr/>
        </p:nvCxnSpPr>
        <p:spPr bwMode="auto">
          <a:xfrm>
            <a:off x="2438400" y="2514600"/>
            <a:ext cx="2057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47" name="TextBox 46"/>
          <p:cNvSpPr txBox="1"/>
          <p:nvPr/>
        </p:nvSpPr>
        <p:spPr>
          <a:xfrm>
            <a:off x="4343400" y="1534180"/>
            <a:ext cx="22098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线性不可分</a:t>
            </a:r>
          </a:p>
        </p:txBody>
      </p:sp>
      <p:cxnSp>
        <p:nvCxnSpPr>
          <p:cNvPr id="48" name="直接连接符 47"/>
          <p:cNvCxnSpPr/>
          <p:nvPr/>
        </p:nvCxnSpPr>
        <p:spPr bwMode="auto">
          <a:xfrm>
            <a:off x="4495800" y="4643967"/>
            <a:ext cx="20574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9" name="直接连接符 48"/>
          <p:cNvCxnSpPr/>
          <p:nvPr/>
        </p:nvCxnSpPr>
        <p:spPr bwMode="auto">
          <a:xfrm>
            <a:off x="6553200" y="4643967"/>
            <a:ext cx="2057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50" name="直接连接符 49"/>
          <p:cNvCxnSpPr/>
          <p:nvPr/>
        </p:nvCxnSpPr>
        <p:spPr bwMode="auto">
          <a:xfrm>
            <a:off x="2438400" y="4643967"/>
            <a:ext cx="20574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51" name="矩形 50"/>
          <p:cNvSpPr/>
          <p:nvPr/>
        </p:nvSpPr>
        <p:spPr>
          <a:xfrm>
            <a:off x="4419600" y="3200401"/>
            <a:ext cx="2182008" cy="132343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g(x) = (x-a)(x-b)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g(x) &gt;= 0,</a:t>
            </a:r>
            <a:r>
              <a:rPr kumimoji="0" lang="zh-CN" altLang="en-US" sz="20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属于</a:t>
            </a:r>
            <a:r>
              <a:rPr kumimoji="0" lang="en-US" altLang="zh-CN" sz="20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C1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g(x) &lt; 0,</a:t>
            </a:r>
            <a:r>
              <a:rPr kumimoji="0" lang="zh-CN" altLang="en-US" sz="20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属于</a:t>
            </a:r>
            <a:r>
              <a:rPr kumimoji="0" lang="en-US" altLang="zh-CN" sz="20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C2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endParaRPr>
          </a:p>
        </p:txBody>
      </p:sp>
      <p:sp>
        <p:nvSpPr>
          <p:cNvPr id="52" name="TextBox 51"/>
          <p:cNvSpPr txBox="1"/>
          <p:nvPr/>
        </p:nvSpPr>
        <p:spPr>
          <a:xfrm>
            <a:off x="4267200" y="1981201"/>
            <a:ext cx="457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rPr>
              <a:t>a</a:t>
            </a:r>
            <a:endParaRPr kumimoji="0" lang="zh-CN" altLang="en-US" sz="24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endParaRPr>
          </a:p>
        </p:txBody>
      </p:sp>
      <p:sp>
        <p:nvSpPr>
          <p:cNvPr id="53" name="TextBox 52"/>
          <p:cNvSpPr txBox="1"/>
          <p:nvPr/>
        </p:nvSpPr>
        <p:spPr>
          <a:xfrm>
            <a:off x="6324600" y="1981201"/>
            <a:ext cx="457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rPr>
              <a:t>b</a:t>
            </a:r>
            <a:endParaRPr kumimoji="0" lang="zh-CN" altLang="en-US" sz="2400" b="1" i="0" u="none" strike="noStrike" kern="1200" cap="none" spc="0" normalizeH="0" baseline="0" noProof="0" dirty="0">
              <a:ln>
                <a:noFill/>
              </a:ln>
              <a:solidFill>
                <a:srgbClr val="292929"/>
              </a:solidFill>
              <a:effectLst/>
              <a:uLnTx/>
              <a:uFillTx/>
              <a:latin typeface="Arial" charset="0"/>
              <a:ea typeface="楷体_GB2312" pitchFamily="49" charset="-122"/>
              <a:cs typeface="Arial" charset="0"/>
            </a:endParaRPr>
          </a:p>
        </p:txBody>
      </p:sp>
      <p:sp>
        <p:nvSpPr>
          <p:cNvPr id="54" name="任意多边形 53"/>
          <p:cNvSpPr/>
          <p:nvPr/>
        </p:nvSpPr>
        <p:spPr bwMode="auto">
          <a:xfrm>
            <a:off x="4165600" y="3363384"/>
            <a:ext cx="2749550" cy="1818216"/>
          </a:xfrm>
          <a:custGeom>
            <a:avLst/>
            <a:gdLst>
              <a:gd name="connsiteX0" fmla="*/ 0 w 2749550"/>
              <a:gd name="connsiteY0" fmla="*/ 74083 h 1818216"/>
              <a:gd name="connsiteX1" fmla="*/ 127000 w 2749550"/>
              <a:gd name="connsiteY1" fmla="*/ 556683 h 1818216"/>
              <a:gd name="connsiteX2" fmla="*/ 190500 w 2749550"/>
              <a:gd name="connsiteY2" fmla="*/ 772583 h 1818216"/>
              <a:gd name="connsiteX3" fmla="*/ 266700 w 2749550"/>
              <a:gd name="connsiteY3" fmla="*/ 1077383 h 1818216"/>
              <a:gd name="connsiteX4" fmla="*/ 342900 w 2749550"/>
              <a:gd name="connsiteY4" fmla="*/ 1331383 h 1818216"/>
              <a:gd name="connsiteX5" fmla="*/ 546100 w 2749550"/>
              <a:gd name="connsiteY5" fmla="*/ 1636183 h 1818216"/>
              <a:gd name="connsiteX6" fmla="*/ 952500 w 2749550"/>
              <a:gd name="connsiteY6" fmla="*/ 1775883 h 1818216"/>
              <a:gd name="connsiteX7" fmla="*/ 1422400 w 2749550"/>
              <a:gd name="connsiteY7" fmla="*/ 1813983 h 1818216"/>
              <a:gd name="connsiteX8" fmla="*/ 1689100 w 2749550"/>
              <a:gd name="connsiteY8" fmla="*/ 1801283 h 1818216"/>
              <a:gd name="connsiteX9" fmla="*/ 1993900 w 2749550"/>
              <a:gd name="connsiteY9" fmla="*/ 1763183 h 1818216"/>
              <a:gd name="connsiteX10" fmla="*/ 2209800 w 2749550"/>
              <a:gd name="connsiteY10" fmla="*/ 1648883 h 1818216"/>
              <a:gd name="connsiteX11" fmla="*/ 2324100 w 2749550"/>
              <a:gd name="connsiteY11" fmla="*/ 1496483 h 1818216"/>
              <a:gd name="connsiteX12" fmla="*/ 2387600 w 2749550"/>
              <a:gd name="connsiteY12" fmla="*/ 1293283 h 1818216"/>
              <a:gd name="connsiteX13" fmla="*/ 2527300 w 2749550"/>
              <a:gd name="connsiteY13" fmla="*/ 899583 h 1818216"/>
              <a:gd name="connsiteX14" fmla="*/ 2717800 w 2749550"/>
              <a:gd name="connsiteY14" fmla="*/ 124883 h 1818216"/>
              <a:gd name="connsiteX15" fmla="*/ 2717800 w 2749550"/>
              <a:gd name="connsiteY15" fmla="*/ 150283 h 181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49550" h="1818216">
                <a:moveTo>
                  <a:pt x="0" y="74083"/>
                </a:moveTo>
                <a:cubicBezTo>
                  <a:pt x="47625" y="257174"/>
                  <a:pt x="95250" y="440266"/>
                  <a:pt x="127000" y="556683"/>
                </a:cubicBezTo>
                <a:cubicBezTo>
                  <a:pt x="158750" y="673100"/>
                  <a:pt x="167217" y="685800"/>
                  <a:pt x="190500" y="772583"/>
                </a:cubicBezTo>
                <a:cubicBezTo>
                  <a:pt x="213783" y="859366"/>
                  <a:pt x="241300" y="984250"/>
                  <a:pt x="266700" y="1077383"/>
                </a:cubicBezTo>
                <a:cubicBezTo>
                  <a:pt x="292100" y="1170516"/>
                  <a:pt x="296333" y="1238250"/>
                  <a:pt x="342900" y="1331383"/>
                </a:cubicBezTo>
                <a:cubicBezTo>
                  <a:pt x="389467" y="1424516"/>
                  <a:pt x="444500" y="1562100"/>
                  <a:pt x="546100" y="1636183"/>
                </a:cubicBezTo>
                <a:cubicBezTo>
                  <a:pt x="647700" y="1710266"/>
                  <a:pt x="806450" y="1746250"/>
                  <a:pt x="952500" y="1775883"/>
                </a:cubicBezTo>
                <a:cubicBezTo>
                  <a:pt x="1098550" y="1805516"/>
                  <a:pt x="1299633" y="1809750"/>
                  <a:pt x="1422400" y="1813983"/>
                </a:cubicBezTo>
                <a:cubicBezTo>
                  <a:pt x="1545167" y="1818216"/>
                  <a:pt x="1593850" y="1809750"/>
                  <a:pt x="1689100" y="1801283"/>
                </a:cubicBezTo>
                <a:cubicBezTo>
                  <a:pt x="1784350" y="1792816"/>
                  <a:pt x="1907117" y="1788583"/>
                  <a:pt x="1993900" y="1763183"/>
                </a:cubicBezTo>
                <a:cubicBezTo>
                  <a:pt x="2080683" y="1737783"/>
                  <a:pt x="2154767" y="1693333"/>
                  <a:pt x="2209800" y="1648883"/>
                </a:cubicBezTo>
                <a:cubicBezTo>
                  <a:pt x="2264833" y="1604433"/>
                  <a:pt x="2294467" y="1555750"/>
                  <a:pt x="2324100" y="1496483"/>
                </a:cubicBezTo>
                <a:cubicBezTo>
                  <a:pt x="2353733" y="1437216"/>
                  <a:pt x="2353733" y="1392766"/>
                  <a:pt x="2387600" y="1293283"/>
                </a:cubicBezTo>
                <a:cubicBezTo>
                  <a:pt x="2421467" y="1193800"/>
                  <a:pt x="2472267" y="1094316"/>
                  <a:pt x="2527300" y="899583"/>
                </a:cubicBezTo>
                <a:cubicBezTo>
                  <a:pt x="2582333" y="704850"/>
                  <a:pt x="2686050" y="249766"/>
                  <a:pt x="2717800" y="124883"/>
                </a:cubicBezTo>
                <a:cubicBezTo>
                  <a:pt x="2749550" y="0"/>
                  <a:pt x="2717800" y="150283"/>
                  <a:pt x="2717800" y="150283"/>
                </a:cubicBezTo>
              </a:path>
            </a:pathLst>
          </a:custGeom>
          <a:noFill/>
          <a:ln w="381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Tree>
    <p:extLst>
      <p:ext uri="{BB962C8B-B14F-4D97-AF65-F5344CB8AC3E}">
        <p14:creationId xmlns:p14="http://schemas.microsoft.com/office/powerpoint/2010/main" val="291883399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箭头连接符 57"/>
          <p:cNvCxnSpPr/>
          <p:nvPr/>
        </p:nvCxnSpPr>
        <p:spPr bwMode="auto">
          <a:xfrm flipV="1">
            <a:off x="6781800" y="2448580"/>
            <a:ext cx="1981200" cy="24384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4" name="矩形 3"/>
          <p:cNvSpPr/>
          <p:nvPr/>
        </p:nvSpPr>
        <p:spPr bwMode="auto">
          <a:xfrm>
            <a:off x="2057400" y="1838980"/>
            <a:ext cx="3048000" cy="3124200"/>
          </a:xfrm>
          <a:prstGeom prst="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36" name="矩形 35"/>
          <p:cNvSpPr/>
          <p:nvPr/>
        </p:nvSpPr>
        <p:spPr bwMode="auto">
          <a:xfrm>
            <a:off x="2590800" y="21437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38" name="矩形 37"/>
          <p:cNvSpPr/>
          <p:nvPr/>
        </p:nvSpPr>
        <p:spPr bwMode="auto">
          <a:xfrm>
            <a:off x="3810000" y="23723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1" name="矩形 40"/>
          <p:cNvSpPr/>
          <p:nvPr/>
        </p:nvSpPr>
        <p:spPr bwMode="auto">
          <a:xfrm>
            <a:off x="2362200" y="42011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2" name="矩形 41"/>
          <p:cNvSpPr/>
          <p:nvPr/>
        </p:nvSpPr>
        <p:spPr bwMode="auto">
          <a:xfrm>
            <a:off x="2819400" y="42011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3" name="矩形 42"/>
          <p:cNvSpPr/>
          <p:nvPr/>
        </p:nvSpPr>
        <p:spPr bwMode="auto">
          <a:xfrm>
            <a:off x="4114800" y="44297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4" name="矩形 43"/>
          <p:cNvSpPr/>
          <p:nvPr/>
        </p:nvSpPr>
        <p:spPr bwMode="auto">
          <a:xfrm>
            <a:off x="2362200" y="31343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46" name="矩形 45"/>
          <p:cNvSpPr/>
          <p:nvPr/>
        </p:nvSpPr>
        <p:spPr bwMode="auto">
          <a:xfrm>
            <a:off x="4495800" y="32867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5" name="椭圆 54"/>
          <p:cNvSpPr/>
          <p:nvPr/>
        </p:nvSpPr>
        <p:spPr bwMode="auto">
          <a:xfrm>
            <a:off x="3048000" y="36677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6" name="椭圆 55"/>
          <p:cNvSpPr/>
          <p:nvPr/>
        </p:nvSpPr>
        <p:spPr bwMode="auto">
          <a:xfrm>
            <a:off x="3810000" y="35153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57" name="椭圆 56"/>
          <p:cNvSpPr/>
          <p:nvPr/>
        </p:nvSpPr>
        <p:spPr bwMode="auto">
          <a:xfrm>
            <a:off x="2971800" y="32867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0" name="椭圆 59"/>
          <p:cNvSpPr/>
          <p:nvPr/>
        </p:nvSpPr>
        <p:spPr bwMode="auto">
          <a:xfrm>
            <a:off x="3505200" y="38201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3" name="椭圆 62"/>
          <p:cNvSpPr/>
          <p:nvPr/>
        </p:nvSpPr>
        <p:spPr bwMode="auto">
          <a:xfrm>
            <a:off x="3657600" y="30581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4" name="椭圆 63"/>
          <p:cNvSpPr/>
          <p:nvPr/>
        </p:nvSpPr>
        <p:spPr bwMode="auto">
          <a:xfrm>
            <a:off x="3429000" y="32867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5" name="矩形 64"/>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支持向量机</a:t>
            </a:r>
            <a:r>
              <a:rPr kumimoji="0" lang="en-US" altLang="zh-CN"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SVM</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sp>
        <p:nvSpPr>
          <p:cNvPr id="66" name="TextBox 65"/>
          <p:cNvSpPr txBox="1"/>
          <p:nvPr/>
        </p:nvSpPr>
        <p:spPr>
          <a:xfrm>
            <a:off x="4495800" y="5344180"/>
            <a:ext cx="32766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华文新魏" pitchFamily="2" charset="-122"/>
                <a:ea typeface="华文新魏" pitchFamily="2" charset="-122"/>
                <a:cs typeface="Arial" charset="0"/>
              </a:rPr>
              <a:t>非线性支持向量机</a:t>
            </a:r>
          </a:p>
        </p:txBody>
      </p:sp>
      <p:sp>
        <p:nvSpPr>
          <p:cNvPr id="67" name="椭圆 66"/>
          <p:cNvSpPr/>
          <p:nvPr/>
        </p:nvSpPr>
        <p:spPr bwMode="auto">
          <a:xfrm>
            <a:off x="2819400" y="2829580"/>
            <a:ext cx="1371600" cy="1371600"/>
          </a:xfrm>
          <a:prstGeom prst="ellipse">
            <a:avLst/>
          </a:prstGeom>
          <a:noFill/>
          <a:ln w="38100"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69" name="矩形 68"/>
          <p:cNvSpPr/>
          <p:nvPr/>
        </p:nvSpPr>
        <p:spPr bwMode="auto">
          <a:xfrm>
            <a:off x="7086600" y="25247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0" name="矩形 69"/>
          <p:cNvSpPr/>
          <p:nvPr/>
        </p:nvSpPr>
        <p:spPr bwMode="auto">
          <a:xfrm>
            <a:off x="7467600" y="26771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1" name="矩形 70"/>
          <p:cNvSpPr/>
          <p:nvPr/>
        </p:nvSpPr>
        <p:spPr bwMode="auto">
          <a:xfrm>
            <a:off x="8305800" y="26009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2" name="矩形 71"/>
          <p:cNvSpPr/>
          <p:nvPr/>
        </p:nvSpPr>
        <p:spPr bwMode="auto">
          <a:xfrm>
            <a:off x="8382000" y="22961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3" name="矩形 72"/>
          <p:cNvSpPr/>
          <p:nvPr/>
        </p:nvSpPr>
        <p:spPr bwMode="auto">
          <a:xfrm>
            <a:off x="8686800" y="26771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4" name="矩形 73"/>
          <p:cNvSpPr/>
          <p:nvPr/>
        </p:nvSpPr>
        <p:spPr bwMode="auto">
          <a:xfrm>
            <a:off x="7696200" y="24485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5" name="矩形 74"/>
          <p:cNvSpPr/>
          <p:nvPr/>
        </p:nvSpPr>
        <p:spPr bwMode="auto">
          <a:xfrm>
            <a:off x="8991600" y="2448580"/>
            <a:ext cx="152400" cy="152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6" name="椭圆 75"/>
          <p:cNvSpPr/>
          <p:nvPr/>
        </p:nvSpPr>
        <p:spPr bwMode="auto">
          <a:xfrm>
            <a:off x="8839200" y="42773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7" name="椭圆 76"/>
          <p:cNvSpPr/>
          <p:nvPr/>
        </p:nvSpPr>
        <p:spPr bwMode="auto">
          <a:xfrm>
            <a:off x="9525000" y="42011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8" name="椭圆 77"/>
          <p:cNvSpPr/>
          <p:nvPr/>
        </p:nvSpPr>
        <p:spPr bwMode="auto">
          <a:xfrm>
            <a:off x="7924800" y="44297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79" name="椭圆 78"/>
          <p:cNvSpPr/>
          <p:nvPr/>
        </p:nvSpPr>
        <p:spPr bwMode="auto">
          <a:xfrm>
            <a:off x="9220200" y="45059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80" name="椭圆 79"/>
          <p:cNvSpPr/>
          <p:nvPr/>
        </p:nvSpPr>
        <p:spPr bwMode="auto">
          <a:xfrm>
            <a:off x="8305800" y="42011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81" name="椭圆 80"/>
          <p:cNvSpPr/>
          <p:nvPr/>
        </p:nvSpPr>
        <p:spPr bwMode="auto">
          <a:xfrm>
            <a:off x="8458200" y="4505980"/>
            <a:ext cx="152400" cy="152400"/>
          </a:xfrm>
          <a:prstGeom prst="ellipse">
            <a:avLst/>
          </a:prstGeom>
          <a:solidFill>
            <a:srgbClr val="00808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sp>
        <p:nvSpPr>
          <p:cNvPr id="83" name="右箭头 82"/>
          <p:cNvSpPr/>
          <p:nvPr/>
        </p:nvSpPr>
        <p:spPr bwMode="auto">
          <a:xfrm>
            <a:off x="5257800" y="2905780"/>
            <a:ext cx="1447800" cy="762000"/>
          </a:xfrm>
          <a:prstGeom prst="rightArrow">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r>
              <a:rPr kumimoji="0" lang="zh-CN" altLang="en-US" sz="1800" b="1" i="0" u="none" strike="noStrike" kern="1200" cap="none" spc="0" normalizeH="0" baseline="0" noProof="0" dirty="0">
                <a:ln>
                  <a:noFill/>
                </a:ln>
                <a:solidFill>
                  <a:srgbClr val="292929"/>
                </a:solidFill>
                <a:effectLst/>
                <a:uLnTx/>
                <a:uFillTx/>
                <a:latin typeface="华文新魏" pitchFamily="2" charset="-122"/>
                <a:ea typeface="华文新魏" pitchFamily="2" charset="-122"/>
                <a:cs typeface="Arial" charset="0"/>
              </a:rPr>
              <a:t>非线性变换</a:t>
            </a:r>
          </a:p>
        </p:txBody>
      </p:sp>
      <p:cxnSp>
        <p:nvCxnSpPr>
          <p:cNvPr id="45" name="直接箭头连接符 44"/>
          <p:cNvCxnSpPr/>
          <p:nvPr/>
        </p:nvCxnSpPr>
        <p:spPr bwMode="auto">
          <a:xfrm flipV="1">
            <a:off x="6781800" y="1686580"/>
            <a:ext cx="0" cy="32004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50" name="直接箭头连接符 49"/>
          <p:cNvCxnSpPr/>
          <p:nvPr/>
        </p:nvCxnSpPr>
        <p:spPr bwMode="auto">
          <a:xfrm>
            <a:off x="6781800" y="4886980"/>
            <a:ext cx="3352800"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51" name="平行四边形 50"/>
          <p:cNvSpPr/>
          <p:nvPr/>
        </p:nvSpPr>
        <p:spPr bwMode="auto">
          <a:xfrm>
            <a:off x="6781800" y="3058180"/>
            <a:ext cx="3200400" cy="1066800"/>
          </a:xfrm>
          <a:prstGeom prst="parallelogram">
            <a:avLst>
              <a:gd name="adj" fmla="val 91667"/>
            </a:avLst>
          </a:prstGeom>
          <a:solidFill>
            <a:schemeClr val="bg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cxnSp>
        <p:nvCxnSpPr>
          <p:cNvPr id="61" name="直接连接符 60"/>
          <p:cNvCxnSpPr/>
          <p:nvPr/>
        </p:nvCxnSpPr>
        <p:spPr bwMode="auto">
          <a:xfrm flipV="1">
            <a:off x="7391400" y="2905780"/>
            <a:ext cx="990600" cy="1219200"/>
          </a:xfrm>
          <a:prstGeom prst="line">
            <a:avLst/>
          </a:prstGeom>
          <a:solidFill>
            <a:schemeClr val="accent1"/>
          </a:solidFill>
          <a:ln w="38100" cap="flat" cmpd="sng" algn="ctr">
            <a:solidFill>
              <a:schemeClr val="tx1"/>
            </a:solidFill>
            <a:prstDash val="dash"/>
            <a:round/>
            <a:headEnd type="none" w="med" len="med"/>
            <a:tailEnd type="none" w="med" len="med"/>
          </a:ln>
          <a:effectLst/>
        </p:spPr>
      </p:cxnSp>
      <p:grpSp>
        <p:nvGrpSpPr>
          <p:cNvPr id="89" name="组合 88"/>
          <p:cNvGrpSpPr/>
          <p:nvPr/>
        </p:nvGrpSpPr>
        <p:grpSpPr>
          <a:xfrm>
            <a:off x="4572001" y="968514"/>
            <a:ext cx="3062057" cy="707886"/>
            <a:chOff x="5777143" y="3276600"/>
            <a:chExt cx="3062057" cy="707886"/>
          </a:xfrm>
        </p:grpSpPr>
        <p:sp>
          <p:nvSpPr>
            <p:cNvPr id="90" name="矩形 89"/>
            <p:cNvSpPr/>
            <p:nvPr/>
          </p:nvSpPr>
          <p:spPr>
            <a:xfrm>
              <a:off x="5777143" y="3276600"/>
              <a:ext cx="3062057"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50" normalizeH="0" baseline="0" noProof="0" dirty="0">
                  <a:ln w="11430"/>
                  <a:solidFill>
                    <a:srgbClr val="800080"/>
                  </a:solidFill>
                  <a:effectLst>
                    <a:outerShdw blurRad="76200" dist="50800" dir="5400000" algn="tl" rotWithShape="0">
                      <a:srgbClr val="000000">
                        <a:alpha val="65000"/>
                      </a:srgbClr>
                    </a:outerShdw>
                  </a:effectLst>
                  <a:uLnTx/>
                  <a:uFillTx/>
                  <a:latin typeface="隶书" pitchFamily="49" charset="-122"/>
                  <a:ea typeface="隶书" pitchFamily="49" charset="-122"/>
                  <a:cs typeface="Arial" charset="0"/>
                </a:rPr>
                <a:t>低维   高维</a:t>
              </a:r>
            </a:p>
          </p:txBody>
        </p:sp>
        <p:sp>
          <p:nvSpPr>
            <p:cNvPr id="91" name="左右箭头 90"/>
            <p:cNvSpPr/>
            <p:nvPr/>
          </p:nvSpPr>
          <p:spPr bwMode="auto">
            <a:xfrm>
              <a:off x="7010400" y="3581400"/>
              <a:ext cx="469900" cy="228600"/>
            </a:xfrm>
            <a:prstGeom prst="leftRightArrow">
              <a:avLst/>
            </a:prstGeom>
            <a:solidFill>
              <a:schemeClr val="accent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
                  <a:srgbClr val="292929"/>
                </a:buClr>
                <a:buSzPct val="75000"/>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grpSp>
    </p:spTree>
    <p:extLst>
      <p:ext uri="{BB962C8B-B14F-4D97-AF65-F5344CB8AC3E}">
        <p14:creationId xmlns:p14="http://schemas.microsoft.com/office/powerpoint/2010/main" val="92428887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8962" name="Picture 2"/>
          <p:cNvPicPr>
            <a:picLocks noChangeAspect="1" noChangeArrowheads="1"/>
          </p:cNvPicPr>
          <p:nvPr/>
        </p:nvPicPr>
        <p:blipFill>
          <a:blip r:embed="rId2" cstate="print"/>
          <a:srcRect/>
          <a:stretch>
            <a:fillRect/>
          </a:stretch>
        </p:blipFill>
        <p:spPr bwMode="auto">
          <a:xfrm>
            <a:off x="2286001" y="2895601"/>
            <a:ext cx="2562659" cy="3419475"/>
          </a:xfrm>
          <a:prstGeom prst="rect">
            <a:avLst/>
          </a:prstGeom>
          <a:noFill/>
          <a:ln w="9525">
            <a:noFill/>
            <a:miter lim="800000"/>
            <a:headEnd/>
            <a:tailEnd/>
          </a:ln>
          <a:effectLst/>
        </p:spPr>
      </p:pic>
      <p:sp>
        <p:nvSpPr>
          <p:cNvPr id="1448964" name="AutoShape 4" descr="http://img2.imgtn.bdimg.com/it/u=1487763660,3668625624&amp;fm=21&amp;gp=0.jp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1" i="0" u="none" strike="noStrike" kern="1200" cap="none" spc="0" normalizeH="0" baseline="0" noProof="0">
              <a:ln>
                <a:noFill/>
              </a:ln>
              <a:solidFill>
                <a:srgbClr val="292929"/>
              </a:solidFill>
              <a:effectLst/>
              <a:uLnTx/>
              <a:uFillTx/>
              <a:latin typeface="Arial" charset="0"/>
              <a:ea typeface="楷体_GB2312" pitchFamily="49" charset="-122"/>
              <a:cs typeface="Arial" charset="0"/>
            </a:endParaRPr>
          </a:p>
        </p:txBody>
      </p:sp>
      <p:pic>
        <p:nvPicPr>
          <p:cNvPr id="1448966" name="Picture 6" descr="华容道"/>
          <p:cNvPicPr>
            <a:picLocks noChangeAspect="1" noChangeArrowheads="1"/>
          </p:cNvPicPr>
          <p:nvPr/>
        </p:nvPicPr>
        <p:blipFill>
          <a:blip r:embed="rId3" cstate="print"/>
          <a:srcRect/>
          <a:stretch>
            <a:fillRect/>
          </a:stretch>
        </p:blipFill>
        <p:spPr bwMode="auto">
          <a:xfrm>
            <a:off x="1839686" y="381000"/>
            <a:ext cx="3446744" cy="2412722"/>
          </a:xfrm>
          <a:prstGeom prst="rect">
            <a:avLst/>
          </a:prstGeom>
          <a:noFill/>
        </p:spPr>
      </p:pic>
      <p:pic>
        <p:nvPicPr>
          <p:cNvPr id="1448970" name="Picture 10" descr="http://img011.photo.21cn.com/photos/album/20111108/o/103F1E1A19AD71BFAFFDC09B3696CE03.jpg"/>
          <p:cNvPicPr>
            <a:picLocks noChangeAspect="1" noChangeArrowheads="1"/>
          </p:cNvPicPr>
          <p:nvPr/>
        </p:nvPicPr>
        <p:blipFill>
          <a:blip r:embed="rId4" cstate="print"/>
          <a:srcRect/>
          <a:stretch>
            <a:fillRect/>
          </a:stretch>
        </p:blipFill>
        <p:spPr bwMode="auto">
          <a:xfrm>
            <a:off x="5286431" y="3810001"/>
            <a:ext cx="5162495" cy="2533651"/>
          </a:xfrm>
          <a:prstGeom prst="rect">
            <a:avLst/>
          </a:prstGeom>
          <a:noFill/>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28601"/>
            <a:ext cx="3524250" cy="3038475"/>
          </a:xfrm>
          <a:prstGeom prst="rect">
            <a:avLst/>
          </a:prstGeom>
        </p:spPr>
      </p:pic>
    </p:spTree>
    <p:extLst>
      <p:ext uri="{BB962C8B-B14F-4D97-AF65-F5344CB8AC3E}">
        <p14:creationId xmlns:p14="http://schemas.microsoft.com/office/powerpoint/2010/main" val="183945194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聚类</a:t>
            </a:r>
            <a:endParaRPr lang="en-US" altLang="zh-CN" dirty="0" smtClean="0"/>
          </a:p>
          <a:p>
            <a:pPr lvl="1"/>
            <a:r>
              <a:rPr lang="zh-CN" altLang="en-US" dirty="0" smtClean="0"/>
              <a:t>把一组对象按照相似性归成若干类别，即“物以类聚”。它的目的是使得属于同一类别的个体之间的距离尽可能的小而不同类别上的个体间的距离尽可能的大</a:t>
            </a:r>
            <a:endParaRPr lang="en-US" altLang="zh-CN" dirty="0" smtClean="0"/>
          </a:p>
          <a:p>
            <a:pPr lvl="1"/>
            <a:r>
              <a:rPr lang="zh-CN" altLang="en-US" dirty="0" smtClean="0"/>
              <a:t>无监督学习</a:t>
            </a:r>
          </a:p>
          <a:p>
            <a:r>
              <a:rPr lang="zh-CN" altLang="en-US" dirty="0" smtClean="0"/>
              <a:t>相似性</a:t>
            </a:r>
            <a:endParaRPr lang="en-US" altLang="zh-CN" dirty="0" smtClean="0"/>
          </a:p>
          <a:p>
            <a:pPr lvl="1"/>
            <a:r>
              <a:rPr lang="zh-CN" altLang="en-US" dirty="0" smtClean="0"/>
              <a:t>基于距离</a:t>
            </a:r>
            <a:endParaRPr lang="en-US" altLang="zh-CN" dirty="0" smtClean="0"/>
          </a:p>
          <a:p>
            <a:pPr lvl="1"/>
            <a:r>
              <a:rPr lang="zh-CN" altLang="en-US" dirty="0" smtClean="0"/>
              <a:t>基于概率</a:t>
            </a:r>
          </a:p>
          <a:p>
            <a:r>
              <a:rPr lang="zh-CN" altLang="en-US" dirty="0" smtClean="0"/>
              <a:t>应用场景</a:t>
            </a:r>
            <a:endParaRPr lang="en-US" altLang="zh-CN" dirty="0" smtClean="0"/>
          </a:p>
          <a:p>
            <a:pPr lvl="1"/>
            <a:r>
              <a:rPr lang="zh-CN" altLang="en-US" dirty="0" smtClean="0"/>
              <a:t>市场或客户分割、模式识别、基因分类、</a:t>
            </a:r>
            <a:r>
              <a:rPr lang="en-US" altLang="zh-CN" dirty="0" smtClean="0"/>
              <a:t>Web</a:t>
            </a:r>
            <a:r>
              <a:rPr lang="zh-CN" altLang="en-US" dirty="0" smtClean="0"/>
              <a:t>文档分类</a:t>
            </a:r>
            <a:endParaRPr lang="en-US" altLang="zh-CN" dirty="0" smtClean="0"/>
          </a:p>
          <a:p>
            <a:endParaRPr lang="zh-CN" altLang="en-US" dirty="0"/>
          </a:p>
        </p:txBody>
      </p:sp>
      <p:sp>
        <p:nvSpPr>
          <p:cNvPr id="4" name="矩形 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聚类</a:t>
            </a:r>
          </a:p>
        </p:txBody>
      </p:sp>
    </p:spTree>
    <p:extLst>
      <p:ext uri="{BB962C8B-B14F-4D97-AF65-F5344CB8AC3E}">
        <p14:creationId xmlns:p14="http://schemas.microsoft.com/office/powerpoint/2010/main" val="21090017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聚类</a:t>
            </a:r>
            <a:r>
              <a:rPr kumimoji="0" lang="zh-CN" altLang="en-US" sz="32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：基于划分</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sp>
        <p:nvSpPr>
          <p:cNvPr id="98" name="Rectangle 3"/>
          <p:cNvSpPr txBox="1">
            <a:spLocks noChangeArrowheads="1"/>
          </p:cNvSpPr>
          <p:nvPr/>
        </p:nvSpPr>
        <p:spPr bwMode="auto">
          <a:xfrm>
            <a:off x="2057400" y="1141413"/>
            <a:ext cx="82296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400" b="1" i="0" u="none" strike="noStrike" kern="0" cap="none" spc="0" normalizeH="0" baseline="0" noProof="0" dirty="0">
                <a:ln>
                  <a:noFill/>
                </a:ln>
                <a:solidFill>
                  <a:srgbClr val="002060"/>
                </a:solidFill>
                <a:effectLst/>
                <a:uLnTx/>
                <a:uFillTx/>
                <a:latin typeface="Times New Roman" pitchFamily="18" charset="0"/>
                <a:ea typeface="隶书" pitchFamily="49" charset="-122"/>
                <a:cs typeface="Arial Unicode MS" pitchFamily="34" charset="-122"/>
              </a:rPr>
              <a:t>算法：</a:t>
            </a:r>
            <a:r>
              <a:rPr kumimoji="0" lang="en-US" altLang="zh-CN"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k-</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平均</a:t>
            </a:r>
          </a:p>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400" b="1" i="0" u="none" strike="noStrike" kern="0" cap="none" spc="0" normalizeH="0" baseline="0" noProof="0" dirty="0">
                <a:ln>
                  <a:noFill/>
                </a:ln>
                <a:solidFill>
                  <a:srgbClr val="002060"/>
                </a:solidFill>
                <a:effectLst/>
                <a:uLnTx/>
                <a:uFillTx/>
                <a:latin typeface="Times New Roman" pitchFamily="18" charset="0"/>
                <a:ea typeface="隶书" pitchFamily="49" charset="-122"/>
                <a:cs typeface="Arial Unicode MS" pitchFamily="34" charset="-122"/>
              </a:rPr>
              <a:t>输入：</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簇的数目 </a:t>
            </a:r>
            <a:r>
              <a:rPr kumimoji="0" lang="en-US" altLang="zh-CN" sz="2400" b="1" i="1"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k</a:t>
            </a:r>
            <a:r>
              <a:rPr kumimoji="0" lang="en-US" altLang="zh-CN"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  </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包含</a:t>
            </a:r>
            <a:r>
              <a:rPr kumimoji="0" lang="en-US" altLang="zh-CN"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n</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个对象的数据库</a:t>
            </a:r>
          </a:p>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400" b="1" i="0" u="none" strike="noStrike" kern="0" cap="none" spc="0" normalizeH="0" baseline="0" noProof="0" dirty="0">
                <a:ln>
                  <a:noFill/>
                </a:ln>
                <a:solidFill>
                  <a:srgbClr val="002060"/>
                </a:solidFill>
                <a:effectLst/>
                <a:uLnTx/>
                <a:uFillTx/>
                <a:latin typeface="Times New Roman" pitchFamily="18" charset="0"/>
                <a:ea typeface="隶书" pitchFamily="49" charset="-122"/>
                <a:cs typeface="Arial Unicode MS" pitchFamily="34" charset="-122"/>
              </a:rPr>
              <a:t>输出：</a:t>
            </a:r>
            <a:r>
              <a:rPr kumimoji="0" lang="en-US" altLang="zh-CN"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k</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个簇，使平方误差最小</a:t>
            </a:r>
          </a:p>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400" b="1" i="0" u="none" strike="noStrike" kern="0" cap="none" spc="0" normalizeH="0" baseline="0" noProof="0" dirty="0">
                <a:ln>
                  <a:noFill/>
                </a:ln>
                <a:solidFill>
                  <a:srgbClr val="002060"/>
                </a:solidFill>
                <a:effectLst/>
                <a:uLnTx/>
                <a:uFillTx/>
                <a:latin typeface="Times New Roman" pitchFamily="18" charset="0"/>
                <a:ea typeface="隶书" pitchFamily="49" charset="-122"/>
                <a:cs typeface="Arial Unicode MS" pitchFamily="34" charset="-122"/>
              </a:rPr>
              <a:t>步骤：</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任意选择</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k</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个对象作为初始的簇中心</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en-US" altLang="zh-CN" sz="2400" b="1" i="0" u="none" strike="noStrike" kern="0" cap="none" spc="0" normalizeH="0" baseline="0" noProof="0" dirty="0">
                <a:ln>
                  <a:noFill/>
                </a:ln>
                <a:solidFill>
                  <a:srgbClr val="FF9933"/>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Repeat</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根据簇中对象的平均值，将每个对象赋给最类似的簇</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更新簇的平均值，即计算每个簇中对象的平均值</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en-US" altLang="zh-CN" sz="2400" b="1" i="0" u="none" strike="noStrike" kern="0" cap="none" spc="0" normalizeH="0" baseline="0" noProof="0" dirty="0">
                <a:ln>
                  <a:noFill/>
                </a:ln>
                <a:solidFill>
                  <a:srgbClr val="FF9933"/>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Until</a:t>
            </a:r>
            <a:r>
              <a:rPr kumimoji="0" lang="zh-CN" altLang="en-US" sz="2400" b="1" i="0" u="none" strike="noStrike" kern="0" cap="none" spc="0" normalizeH="0" baseline="0" noProof="0" dirty="0">
                <a:ln>
                  <a:noFill/>
                </a:ln>
                <a:solidFill>
                  <a:srgbClr val="000066"/>
                </a:solidFill>
                <a:effectLst/>
                <a:uLnTx/>
                <a:uFillTx/>
                <a:latin typeface="Times New Roman" pitchFamily="18" charset="0"/>
                <a:ea typeface="隶书" pitchFamily="49" charset="-122"/>
                <a:cs typeface="Arial Unicode MS" pitchFamily="34" charset="-122"/>
              </a:rPr>
              <a:t>平方误差</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小于某个阈值或不再发生变化</a:t>
            </a:r>
          </a:p>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8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平方</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方差函数：</a:t>
            </a:r>
          </a:p>
        </p:txBody>
      </p:sp>
      <p:graphicFrame>
        <p:nvGraphicFramePr>
          <p:cNvPr id="823297" name="Object 4"/>
          <p:cNvGraphicFramePr>
            <a:graphicFrameLocks noChangeAspect="1"/>
          </p:cNvGraphicFramePr>
          <p:nvPr/>
        </p:nvGraphicFramePr>
        <p:xfrm>
          <a:off x="4495800" y="5791200"/>
          <a:ext cx="3276600" cy="685800"/>
        </p:xfrm>
        <a:graphic>
          <a:graphicData uri="http://schemas.openxmlformats.org/presentationml/2006/ole">
            <mc:AlternateContent xmlns:mc="http://schemas.openxmlformats.org/markup-compatibility/2006">
              <mc:Choice xmlns:v="urn:schemas-microsoft-com:vml" Requires="v">
                <p:oleObj spid="_x0000_s20482" name="Equation" r:id="rId4" imgW="1600200" imgH="342720" progId="Equation.3">
                  <p:embed/>
                </p:oleObj>
              </mc:Choice>
              <mc:Fallback>
                <p:oleObj name="Equation" r:id="rId4" imgW="1600200" imgH="342720" progId="Equation.3">
                  <p:embed/>
                  <p:pic>
                    <p:nvPicPr>
                      <p:cNvPr id="82329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5791200"/>
                        <a:ext cx="3276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4332934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聚类</a:t>
            </a:r>
            <a:r>
              <a:rPr kumimoji="0" lang="zh-CN" altLang="en-US" sz="32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：基于划分</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sp>
        <p:nvSpPr>
          <p:cNvPr id="98" name="Rectangle 3"/>
          <p:cNvSpPr txBox="1">
            <a:spLocks noChangeArrowheads="1"/>
          </p:cNvSpPr>
          <p:nvPr/>
        </p:nvSpPr>
        <p:spPr bwMode="auto">
          <a:xfrm>
            <a:off x="2057400" y="1141413"/>
            <a:ext cx="82296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400" b="1" i="0" u="none" strike="noStrike" kern="0" cap="none" spc="0" normalizeH="0" baseline="0" noProof="0" dirty="0">
                <a:ln>
                  <a:noFill/>
                </a:ln>
                <a:solidFill>
                  <a:srgbClr val="002060"/>
                </a:solidFill>
                <a:effectLst/>
                <a:uLnTx/>
                <a:uFillTx/>
                <a:latin typeface="Times New Roman" pitchFamily="18" charset="0"/>
                <a:ea typeface="隶书" pitchFamily="49" charset="-122"/>
                <a:cs typeface="Arial Unicode MS" pitchFamily="34" charset="-122"/>
              </a:rPr>
              <a:t>算法：</a:t>
            </a:r>
            <a:r>
              <a:rPr kumimoji="0" lang="en-US" altLang="zh-CN"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k-</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平均</a:t>
            </a:r>
          </a:p>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400" b="1" i="0" u="none" strike="noStrike" kern="0" cap="none" spc="0" normalizeH="0" baseline="0" noProof="0" dirty="0">
                <a:ln>
                  <a:noFill/>
                </a:ln>
                <a:solidFill>
                  <a:srgbClr val="002060"/>
                </a:solidFill>
                <a:effectLst/>
                <a:uLnTx/>
                <a:uFillTx/>
                <a:latin typeface="Times New Roman" pitchFamily="18" charset="0"/>
                <a:ea typeface="隶书" pitchFamily="49" charset="-122"/>
                <a:cs typeface="Arial Unicode MS" pitchFamily="34" charset="-122"/>
              </a:rPr>
              <a:t>输入：</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簇的数目 </a:t>
            </a:r>
            <a:r>
              <a:rPr kumimoji="0" lang="en-US" altLang="zh-CN" sz="2400" b="1" i="1"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k</a:t>
            </a:r>
            <a:r>
              <a:rPr kumimoji="0" lang="en-US" altLang="zh-CN"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  </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包含</a:t>
            </a:r>
            <a:r>
              <a:rPr kumimoji="0" lang="en-US" altLang="zh-CN"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n</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个对象的数据库</a:t>
            </a:r>
          </a:p>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400" b="1" i="0" u="none" strike="noStrike" kern="0" cap="none" spc="0" normalizeH="0" baseline="0" noProof="0" dirty="0">
                <a:ln>
                  <a:noFill/>
                </a:ln>
                <a:solidFill>
                  <a:srgbClr val="002060"/>
                </a:solidFill>
                <a:effectLst/>
                <a:uLnTx/>
                <a:uFillTx/>
                <a:latin typeface="Times New Roman" pitchFamily="18" charset="0"/>
                <a:ea typeface="隶书" pitchFamily="49" charset="-122"/>
                <a:cs typeface="Arial Unicode MS" pitchFamily="34" charset="-122"/>
              </a:rPr>
              <a:t>输出：</a:t>
            </a:r>
            <a:r>
              <a:rPr kumimoji="0" lang="en-US" altLang="zh-CN"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k</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个簇，使平方误差最小</a:t>
            </a:r>
          </a:p>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400" b="1" i="0" u="none" strike="noStrike" kern="0" cap="none" spc="0" normalizeH="0" baseline="0" noProof="0" dirty="0">
                <a:ln>
                  <a:noFill/>
                </a:ln>
                <a:solidFill>
                  <a:srgbClr val="002060"/>
                </a:solidFill>
                <a:effectLst/>
                <a:uLnTx/>
                <a:uFillTx/>
                <a:latin typeface="Times New Roman" pitchFamily="18" charset="0"/>
                <a:ea typeface="隶书" pitchFamily="49" charset="-122"/>
                <a:cs typeface="Arial Unicode MS" pitchFamily="34" charset="-122"/>
              </a:rPr>
              <a:t>步骤：</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任意选择</a:t>
            </a:r>
            <a:r>
              <a:rPr kumimoji="0" lang="en-US" altLang="zh-CN"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k</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个对象作为初始的簇中心</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en-US" altLang="zh-CN" sz="2400" b="1" i="0" u="none" strike="noStrike" kern="0" cap="none" spc="0" normalizeH="0" baseline="0" noProof="0" dirty="0">
                <a:ln>
                  <a:noFill/>
                </a:ln>
                <a:solidFill>
                  <a:srgbClr val="FF9933"/>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Repeat</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根据簇中对象的平均值，将每个对象赋给最类似的簇</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更新簇的平均值，即计算每个簇中对象的平均值</a:t>
            </a:r>
          </a:p>
          <a:p>
            <a:pPr marL="685800" marR="0" lvl="1" indent="-223838" algn="l" defTabSz="914400" rtl="0" eaLnBrk="1" fontAlgn="base" latinLnBrk="0" hangingPunct="1">
              <a:lnSpc>
                <a:spcPct val="105000"/>
              </a:lnSpc>
              <a:spcBef>
                <a:spcPct val="20000"/>
              </a:spcBef>
              <a:spcAft>
                <a:spcPct val="20000"/>
              </a:spcAft>
              <a:buClr>
                <a:srgbClr val="4D4D4D"/>
              </a:buClr>
              <a:buSzPct val="110000"/>
              <a:buFontTx/>
              <a:buChar char="•"/>
              <a:tabLst/>
              <a:defRPr/>
            </a:pPr>
            <a:r>
              <a:rPr kumimoji="0" lang="en-US" altLang="zh-CN" sz="2400" b="1" i="0" u="none" strike="noStrike" kern="0" cap="none" spc="0" normalizeH="0" baseline="0" noProof="0" dirty="0">
                <a:ln>
                  <a:noFill/>
                </a:ln>
                <a:solidFill>
                  <a:srgbClr val="FF9933"/>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Until</a:t>
            </a:r>
            <a:r>
              <a:rPr kumimoji="0" lang="zh-CN" altLang="en-US" sz="2400" b="1" i="0" u="none" strike="noStrike" kern="0" cap="none" spc="0" normalizeH="0" baseline="0" noProof="0" dirty="0">
                <a:ln>
                  <a:noFill/>
                </a:ln>
                <a:solidFill>
                  <a:srgbClr val="000066"/>
                </a:solidFill>
                <a:effectLst/>
                <a:uLnTx/>
                <a:uFillTx/>
                <a:latin typeface="Times New Roman" pitchFamily="18" charset="0"/>
                <a:ea typeface="隶书" pitchFamily="49" charset="-122"/>
                <a:cs typeface="Arial Unicode MS" pitchFamily="34" charset="-122"/>
              </a:rPr>
              <a:t>平方误差</a:t>
            </a:r>
            <a:r>
              <a:rPr kumimoji="0" lang="zh-CN" altLang="en-US" sz="2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itchFamily="18" charset="0"/>
                <a:ea typeface="隶书" pitchFamily="49" charset="-122"/>
                <a:cs typeface="Arial Unicode MS" pitchFamily="34" charset="-122"/>
              </a:rPr>
              <a:t>小于某个阈值或不再发生变化</a:t>
            </a:r>
          </a:p>
          <a:p>
            <a:pPr marL="285750" marR="0" lvl="0" indent="-285750" algn="l" defTabSz="914400" rtl="0" eaLnBrk="1" fontAlgn="base" latinLnBrk="0" hangingPunct="1">
              <a:lnSpc>
                <a:spcPct val="105000"/>
              </a:lnSpc>
              <a:spcBef>
                <a:spcPct val="20000"/>
              </a:spcBef>
              <a:spcAft>
                <a:spcPct val="20000"/>
              </a:spcAft>
              <a:buClr>
                <a:srgbClr val="FF0000"/>
              </a:buClr>
              <a:buSzTx/>
              <a:buFontTx/>
              <a:buBlip>
                <a:blip r:embed="rId3"/>
              </a:buBlip>
              <a:tabLst/>
              <a:defRPr/>
            </a:pPr>
            <a:r>
              <a:rPr kumimoji="0" lang="zh-CN" altLang="en-US" sz="28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平方</a:t>
            </a:r>
            <a:r>
              <a:rPr kumimoji="0" lang="zh-CN" altLang="en-US" sz="2400" b="1" i="0" u="none" strike="noStrike" kern="0" cap="none" spc="0" normalizeH="0" baseline="0" noProof="0" dirty="0">
                <a:ln>
                  <a:noFill/>
                </a:ln>
                <a:solidFill>
                  <a:srgbClr val="292929"/>
                </a:solidFill>
                <a:effectLst/>
                <a:uLnTx/>
                <a:uFillTx/>
                <a:latin typeface="Times New Roman" pitchFamily="18" charset="0"/>
                <a:ea typeface="隶书" pitchFamily="49" charset="-122"/>
                <a:cs typeface="Arial Unicode MS" pitchFamily="34" charset="-122"/>
              </a:rPr>
              <a:t>方差函数：</a:t>
            </a:r>
          </a:p>
        </p:txBody>
      </p:sp>
      <p:graphicFrame>
        <p:nvGraphicFramePr>
          <p:cNvPr id="823297" name="Object 4"/>
          <p:cNvGraphicFramePr>
            <a:graphicFrameLocks noChangeAspect="1"/>
          </p:cNvGraphicFramePr>
          <p:nvPr/>
        </p:nvGraphicFramePr>
        <p:xfrm>
          <a:off x="4495800" y="5791200"/>
          <a:ext cx="3276600" cy="685800"/>
        </p:xfrm>
        <a:graphic>
          <a:graphicData uri="http://schemas.openxmlformats.org/presentationml/2006/ole">
            <mc:AlternateContent xmlns:mc="http://schemas.openxmlformats.org/markup-compatibility/2006">
              <mc:Choice xmlns:v="urn:schemas-microsoft-com:vml" Requires="v">
                <p:oleObj spid="_x0000_s21506" name="Equation" r:id="rId4" imgW="1600200" imgH="342720" progId="Equation.3">
                  <p:embed/>
                </p:oleObj>
              </mc:Choice>
              <mc:Fallback>
                <p:oleObj name="Equation" r:id="rId4" imgW="1600200" imgH="342720" progId="Equation.3">
                  <p:embed/>
                  <p:pic>
                    <p:nvPicPr>
                      <p:cNvPr id="82329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5791200"/>
                        <a:ext cx="3276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641267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聚类</a:t>
            </a:r>
            <a:r>
              <a:rPr kumimoji="0" lang="zh-CN" altLang="en-US" sz="32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：基于划分</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grpSp>
        <p:nvGrpSpPr>
          <p:cNvPr id="98" name="Group 3"/>
          <p:cNvGrpSpPr>
            <a:grpSpLocks/>
          </p:cNvGrpSpPr>
          <p:nvPr/>
        </p:nvGrpSpPr>
        <p:grpSpPr bwMode="auto">
          <a:xfrm>
            <a:off x="3041848" y="1447800"/>
            <a:ext cx="2895600" cy="1752600"/>
            <a:chOff x="720" y="1056"/>
            <a:chExt cx="1824" cy="1104"/>
          </a:xfrm>
        </p:grpSpPr>
        <p:sp>
          <p:nvSpPr>
            <p:cNvPr id="99" name="Rectangle 4"/>
            <p:cNvSpPr>
              <a:spLocks noChangeArrowheads="1"/>
            </p:cNvSpPr>
            <p:nvPr/>
          </p:nvSpPr>
          <p:spPr bwMode="auto">
            <a:xfrm>
              <a:off x="720" y="1056"/>
              <a:ext cx="1824" cy="1104"/>
            </a:xfrm>
            <a:prstGeom prst="rect">
              <a:avLst/>
            </a:prstGeom>
            <a:no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9" name="Oval 5"/>
            <p:cNvSpPr>
              <a:spLocks noChangeArrowheads="1"/>
            </p:cNvSpPr>
            <p:nvPr/>
          </p:nvSpPr>
          <p:spPr bwMode="auto">
            <a:xfrm>
              <a:off x="864" y="124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42" name="Oval 6"/>
            <p:cNvSpPr>
              <a:spLocks noChangeArrowheads="1"/>
            </p:cNvSpPr>
            <p:nvPr/>
          </p:nvSpPr>
          <p:spPr bwMode="auto">
            <a:xfrm>
              <a:off x="864" y="153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68" name="Oval 7"/>
            <p:cNvSpPr>
              <a:spLocks noChangeArrowheads="1"/>
            </p:cNvSpPr>
            <p:nvPr/>
          </p:nvSpPr>
          <p:spPr bwMode="auto">
            <a:xfrm>
              <a:off x="1056" y="144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95" name="Oval 8"/>
            <p:cNvSpPr>
              <a:spLocks noChangeArrowheads="1"/>
            </p:cNvSpPr>
            <p:nvPr/>
          </p:nvSpPr>
          <p:spPr bwMode="auto">
            <a:xfrm>
              <a:off x="1008" y="1824"/>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196" name="Oval 9"/>
            <p:cNvSpPr>
              <a:spLocks noChangeArrowheads="1"/>
            </p:cNvSpPr>
            <p:nvPr/>
          </p:nvSpPr>
          <p:spPr bwMode="auto">
            <a:xfrm>
              <a:off x="2064" y="158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97" name="Oval 10"/>
            <p:cNvSpPr>
              <a:spLocks noChangeArrowheads="1"/>
            </p:cNvSpPr>
            <p:nvPr/>
          </p:nvSpPr>
          <p:spPr bwMode="auto">
            <a:xfrm>
              <a:off x="2304" y="139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98" name="Oval 11"/>
            <p:cNvSpPr>
              <a:spLocks noChangeArrowheads="1"/>
            </p:cNvSpPr>
            <p:nvPr/>
          </p:nvSpPr>
          <p:spPr bwMode="auto">
            <a:xfrm>
              <a:off x="1392" y="196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99" name="Oval 12"/>
            <p:cNvSpPr>
              <a:spLocks noChangeArrowheads="1"/>
            </p:cNvSpPr>
            <p:nvPr/>
          </p:nvSpPr>
          <p:spPr bwMode="auto">
            <a:xfrm>
              <a:off x="1584" y="196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00" name="Oval 13"/>
            <p:cNvSpPr>
              <a:spLocks noChangeArrowheads="1"/>
            </p:cNvSpPr>
            <p:nvPr/>
          </p:nvSpPr>
          <p:spPr bwMode="auto">
            <a:xfrm>
              <a:off x="2256" y="168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01" name="Oval 14"/>
            <p:cNvSpPr>
              <a:spLocks noChangeArrowheads="1"/>
            </p:cNvSpPr>
            <p:nvPr/>
          </p:nvSpPr>
          <p:spPr bwMode="auto">
            <a:xfrm>
              <a:off x="2016" y="134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02" name="Oval 15"/>
            <p:cNvSpPr>
              <a:spLocks noChangeArrowheads="1"/>
            </p:cNvSpPr>
            <p:nvPr/>
          </p:nvSpPr>
          <p:spPr bwMode="auto">
            <a:xfrm>
              <a:off x="1680" y="187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03" name="Oval 16"/>
            <p:cNvSpPr>
              <a:spLocks noChangeArrowheads="1"/>
            </p:cNvSpPr>
            <p:nvPr/>
          </p:nvSpPr>
          <p:spPr bwMode="auto">
            <a:xfrm>
              <a:off x="1488" y="172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04" name="Oval 17"/>
            <p:cNvSpPr>
              <a:spLocks noChangeArrowheads="1"/>
            </p:cNvSpPr>
            <p:nvPr/>
          </p:nvSpPr>
          <p:spPr bwMode="auto">
            <a:xfrm>
              <a:off x="1872" y="182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05" name="Oval 18"/>
            <p:cNvSpPr>
              <a:spLocks noChangeArrowheads="1"/>
            </p:cNvSpPr>
            <p:nvPr/>
          </p:nvSpPr>
          <p:spPr bwMode="auto">
            <a:xfrm>
              <a:off x="1680" y="163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06" name="Oval 19"/>
            <p:cNvSpPr>
              <a:spLocks noChangeArrowheads="1"/>
            </p:cNvSpPr>
            <p:nvPr/>
          </p:nvSpPr>
          <p:spPr bwMode="auto">
            <a:xfrm>
              <a:off x="1152" y="163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07" name="Oval 20"/>
            <p:cNvSpPr>
              <a:spLocks noChangeArrowheads="1"/>
            </p:cNvSpPr>
            <p:nvPr/>
          </p:nvSpPr>
          <p:spPr bwMode="auto">
            <a:xfrm>
              <a:off x="1872" y="196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08" name="Oval 21"/>
            <p:cNvSpPr>
              <a:spLocks noChangeArrowheads="1"/>
            </p:cNvSpPr>
            <p:nvPr/>
          </p:nvSpPr>
          <p:spPr bwMode="auto">
            <a:xfrm>
              <a:off x="2016" y="1872"/>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209" name="Oval 22"/>
            <p:cNvSpPr>
              <a:spLocks noChangeArrowheads="1"/>
            </p:cNvSpPr>
            <p:nvPr/>
          </p:nvSpPr>
          <p:spPr bwMode="auto">
            <a:xfrm>
              <a:off x="2208" y="1200"/>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grpSp>
      <p:grpSp>
        <p:nvGrpSpPr>
          <p:cNvPr id="210" name="Group 23"/>
          <p:cNvGrpSpPr>
            <a:grpSpLocks/>
          </p:cNvGrpSpPr>
          <p:nvPr/>
        </p:nvGrpSpPr>
        <p:grpSpPr bwMode="auto">
          <a:xfrm>
            <a:off x="7232848" y="1447800"/>
            <a:ext cx="2895600" cy="1752600"/>
            <a:chOff x="3216" y="912"/>
            <a:chExt cx="1824" cy="1104"/>
          </a:xfrm>
        </p:grpSpPr>
        <p:sp>
          <p:nvSpPr>
            <p:cNvPr id="211" name="Rectangle 24"/>
            <p:cNvSpPr>
              <a:spLocks noChangeArrowheads="1"/>
            </p:cNvSpPr>
            <p:nvPr/>
          </p:nvSpPr>
          <p:spPr bwMode="auto">
            <a:xfrm>
              <a:off x="3216" y="912"/>
              <a:ext cx="1824" cy="1104"/>
            </a:xfrm>
            <a:prstGeom prst="rect">
              <a:avLst/>
            </a:prstGeom>
            <a:no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12" name="Oval 25"/>
            <p:cNvSpPr>
              <a:spLocks noChangeArrowheads="1"/>
            </p:cNvSpPr>
            <p:nvPr/>
          </p:nvSpPr>
          <p:spPr bwMode="auto">
            <a:xfrm>
              <a:off x="3360" y="110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13" name="Oval 26"/>
            <p:cNvSpPr>
              <a:spLocks noChangeArrowheads="1"/>
            </p:cNvSpPr>
            <p:nvPr/>
          </p:nvSpPr>
          <p:spPr bwMode="auto">
            <a:xfrm>
              <a:off x="3360" y="139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14" name="Oval 27"/>
            <p:cNvSpPr>
              <a:spLocks noChangeArrowheads="1"/>
            </p:cNvSpPr>
            <p:nvPr/>
          </p:nvSpPr>
          <p:spPr bwMode="auto">
            <a:xfrm>
              <a:off x="3552" y="129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15" name="Oval 28"/>
            <p:cNvSpPr>
              <a:spLocks noChangeArrowheads="1"/>
            </p:cNvSpPr>
            <p:nvPr/>
          </p:nvSpPr>
          <p:spPr bwMode="auto">
            <a:xfrm>
              <a:off x="3504" y="1680"/>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216" name="Oval 29"/>
            <p:cNvSpPr>
              <a:spLocks noChangeArrowheads="1"/>
            </p:cNvSpPr>
            <p:nvPr/>
          </p:nvSpPr>
          <p:spPr bwMode="auto">
            <a:xfrm>
              <a:off x="4560" y="144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17" name="Oval 30"/>
            <p:cNvSpPr>
              <a:spLocks noChangeArrowheads="1"/>
            </p:cNvSpPr>
            <p:nvPr/>
          </p:nvSpPr>
          <p:spPr bwMode="auto">
            <a:xfrm>
              <a:off x="4800" y="124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18" name="Oval 31"/>
            <p:cNvSpPr>
              <a:spLocks noChangeArrowheads="1"/>
            </p:cNvSpPr>
            <p:nvPr/>
          </p:nvSpPr>
          <p:spPr bwMode="auto">
            <a:xfrm>
              <a:off x="3888" y="182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19" name="Oval 32"/>
            <p:cNvSpPr>
              <a:spLocks noChangeArrowheads="1"/>
            </p:cNvSpPr>
            <p:nvPr/>
          </p:nvSpPr>
          <p:spPr bwMode="auto">
            <a:xfrm>
              <a:off x="4128" y="182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20" name="Oval 33"/>
            <p:cNvSpPr>
              <a:spLocks noChangeArrowheads="1"/>
            </p:cNvSpPr>
            <p:nvPr/>
          </p:nvSpPr>
          <p:spPr bwMode="auto">
            <a:xfrm>
              <a:off x="4752" y="153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21" name="Oval 34"/>
            <p:cNvSpPr>
              <a:spLocks noChangeArrowheads="1"/>
            </p:cNvSpPr>
            <p:nvPr/>
          </p:nvSpPr>
          <p:spPr bwMode="auto">
            <a:xfrm>
              <a:off x="4512" y="120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22" name="Oval 35"/>
            <p:cNvSpPr>
              <a:spLocks noChangeArrowheads="1"/>
            </p:cNvSpPr>
            <p:nvPr/>
          </p:nvSpPr>
          <p:spPr bwMode="auto">
            <a:xfrm>
              <a:off x="4224" y="172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23" name="Oval 36"/>
            <p:cNvSpPr>
              <a:spLocks noChangeArrowheads="1"/>
            </p:cNvSpPr>
            <p:nvPr/>
          </p:nvSpPr>
          <p:spPr bwMode="auto">
            <a:xfrm>
              <a:off x="3984" y="158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24" name="Oval 37"/>
            <p:cNvSpPr>
              <a:spLocks noChangeArrowheads="1"/>
            </p:cNvSpPr>
            <p:nvPr/>
          </p:nvSpPr>
          <p:spPr bwMode="auto">
            <a:xfrm>
              <a:off x="4416" y="168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25" name="Oval 38"/>
            <p:cNvSpPr>
              <a:spLocks noChangeArrowheads="1"/>
            </p:cNvSpPr>
            <p:nvPr/>
          </p:nvSpPr>
          <p:spPr bwMode="auto">
            <a:xfrm>
              <a:off x="4224" y="148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26" name="Oval 39"/>
            <p:cNvSpPr>
              <a:spLocks noChangeArrowheads="1"/>
            </p:cNvSpPr>
            <p:nvPr/>
          </p:nvSpPr>
          <p:spPr bwMode="auto">
            <a:xfrm>
              <a:off x="3648" y="148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27" name="Oval 40"/>
            <p:cNvSpPr>
              <a:spLocks noChangeArrowheads="1"/>
            </p:cNvSpPr>
            <p:nvPr/>
          </p:nvSpPr>
          <p:spPr bwMode="auto">
            <a:xfrm>
              <a:off x="4416" y="182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28" name="Oval 41"/>
            <p:cNvSpPr>
              <a:spLocks noChangeArrowheads="1"/>
            </p:cNvSpPr>
            <p:nvPr/>
          </p:nvSpPr>
          <p:spPr bwMode="auto">
            <a:xfrm>
              <a:off x="4560" y="1728"/>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229" name="Oval 42"/>
            <p:cNvSpPr>
              <a:spLocks noChangeArrowheads="1"/>
            </p:cNvSpPr>
            <p:nvPr/>
          </p:nvSpPr>
          <p:spPr bwMode="auto">
            <a:xfrm>
              <a:off x="4704" y="1056"/>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230" name="Freeform 43"/>
            <p:cNvSpPr>
              <a:spLocks/>
            </p:cNvSpPr>
            <p:nvPr/>
          </p:nvSpPr>
          <p:spPr bwMode="auto">
            <a:xfrm>
              <a:off x="3287" y="1034"/>
              <a:ext cx="880" cy="960"/>
            </a:xfrm>
            <a:custGeom>
              <a:avLst/>
              <a:gdLst>
                <a:gd name="T0" fmla="*/ 64 w 880"/>
                <a:gd name="T1" fmla="*/ 40 h 960"/>
                <a:gd name="T2" fmla="*/ 304 w 880"/>
                <a:gd name="T3" fmla="*/ 136 h 960"/>
                <a:gd name="T4" fmla="*/ 496 w 880"/>
                <a:gd name="T5" fmla="*/ 424 h 960"/>
                <a:gd name="T6" fmla="*/ 832 w 880"/>
                <a:gd name="T7" fmla="*/ 568 h 960"/>
                <a:gd name="T8" fmla="*/ 784 w 880"/>
                <a:gd name="T9" fmla="*/ 760 h 960"/>
                <a:gd name="T10" fmla="*/ 736 w 880"/>
                <a:gd name="T11" fmla="*/ 856 h 960"/>
                <a:gd name="T12" fmla="*/ 544 w 880"/>
                <a:gd name="T13" fmla="*/ 952 h 960"/>
                <a:gd name="T14" fmla="*/ 160 w 880"/>
                <a:gd name="T15" fmla="*/ 808 h 960"/>
                <a:gd name="T16" fmla="*/ 16 w 880"/>
                <a:gd name="T17" fmla="*/ 376 h 960"/>
                <a:gd name="T18" fmla="*/ 64 w 880"/>
                <a:gd name="T19" fmla="*/ 40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
                <a:gd name="T31" fmla="*/ 0 h 960"/>
                <a:gd name="T32" fmla="*/ 880 w 880"/>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 h="960">
                  <a:moveTo>
                    <a:pt x="64" y="40"/>
                  </a:moveTo>
                  <a:cubicBezTo>
                    <a:pt x="112" y="0"/>
                    <a:pt x="232" y="72"/>
                    <a:pt x="304" y="136"/>
                  </a:cubicBezTo>
                  <a:cubicBezTo>
                    <a:pt x="376" y="200"/>
                    <a:pt x="408" y="352"/>
                    <a:pt x="496" y="424"/>
                  </a:cubicBezTo>
                  <a:cubicBezTo>
                    <a:pt x="584" y="496"/>
                    <a:pt x="784" y="512"/>
                    <a:pt x="832" y="568"/>
                  </a:cubicBezTo>
                  <a:cubicBezTo>
                    <a:pt x="880" y="624"/>
                    <a:pt x="800" y="712"/>
                    <a:pt x="784" y="760"/>
                  </a:cubicBezTo>
                  <a:cubicBezTo>
                    <a:pt x="768" y="808"/>
                    <a:pt x="776" y="824"/>
                    <a:pt x="736" y="856"/>
                  </a:cubicBezTo>
                  <a:cubicBezTo>
                    <a:pt x="696" y="888"/>
                    <a:pt x="640" y="960"/>
                    <a:pt x="544" y="952"/>
                  </a:cubicBezTo>
                  <a:cubicBezTo>
                    <a:pt x="448" y="944"/>
                    <a:pt x="248" y="904"/>
                    <a:pt x="160" y="808"/>
                  </a:cubicBezTo>
                  <a:cubicBezTo>
                    <a:pt x="72" y="712"/>
                    <a:pt x="32" y="504"/>
                    <a:pt x="16" y="376"/>
                  </a:cubicBezTo>
                  <a:cubicBezTo>
                    <a:pt x="0" y="248"/>
                    <a:pt x="16" y="80"/>
                    <a:pt x="64" y="40"/>
                  </a:cubicBezTo>
                  <a:close/>
                </a:path>
              </a:pathLst>
            </a:custGeom>
            <a:noFill/>
            <a:ln w="9525">
              <a:solidFill>
                <a:srgbClr val="3333CC"/>
              </a:solidFill>
              <a:prstDash val="dash"/>
              <a:miter lim="800000"/>
              <a:headEnd/>
              <a:tailEnd/>
            </a:ln>
          </p:spPr>
          <p:txBody>
            <a:bodyPr lIns="90000" tIns="46800" rIns="90000" bIns="4680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31" name="Freeform 44"/>
            <p:cNvSpPr>
              <a:spLocks/>
            </p:cNvSpPr>
            <p:nvPr/>
          </p:nvSpPr>
          <p:spPr bwMode="auto">
            <a:xfrm>
              <a:off x="4072" y="1368"/>
              <a:ext cx="840" cy="616"/>
            </a:xfrm>
            <a:custGeom>
              <a:avLst/>
              <a:gdLst>
                <a:gd name="T0" fmla="*/ 200 w 840"/>
                <a:gd name="T1" fmla="*/ 72 h 616"/>
                <a:gd name="T2" fmla="*/ 392 w 840"/>
                <a:gd name="T3" fmla="*/ 72 h 616"/>
                <a:gd name="T4" fmla="*/ 584 w 840"/>
                <a:gd name="T5" fmla="*/ 24 h 616"/>
                <a:gd name="T6" fmla="*/ 824 w 840"/>
                <a:gd name="T7" fmla="*/ 216 h 616"/>
                <a:gd name="T8" fmla="*/ 680 w 840"/>
                <a:gd name="T9" fmla="*/ 360 h 616"/>
                <a:gd name="T10" fmla="*/ 536 w 840"/>
                <a:gd name="T11" fmla="*/ 504 h 616"/>
                <a:gd name="T12" fmla="*/ 392 w 840"/>
                <a:gd name="T13" fmla="*/ 600 h 616"/>
                <a:gd name="T14" fmla="*/ 152 w 840"/>
                <a:gd name="T15" fmla="*/ 600 h 616"/>
                <a:gd name="T16" fmla="*/ 8 w 840"/>
                <a:gd name="T17" fmla="*/ 504 h 616"/>
                <a:gd name="T18" fmla="*/ 104 w 840"/>
                <a:gd name="T19" fmla="*/ 312 h 616"/>
                <a:gd name="T20" fmla="*/ 104 w 840"/>
                <a:gd name="T21" fmla="*/ 120 h 616"/>
                <a:gd name="T22" fmla="*/ 200 w 840"/>
                <a:gd name="T23" fmla="*/ 72 h 6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0"/>
                <a:gd name="T37" fmla="*/ 0 h 616"/>
                <a:gd name="T38" fmla="*/ 840 w 840"/>
                <a:gd name="T39" fmla="*/ 616 h 6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0" h="616">
                  <a:moveTo>
                    <a:pt x="200" y="72"/>
                  </a:moveTo>
                  <a:cubicBezTo>
                    <a:pt x="248" y="64"/>
                    <a:pt x="328" y="80"/>
                    <a:pt x="392" y="72"/>
                  </a:cubicBezTo>
                  <a:cubicBezTo>
                    <a:pt x="456" y="64"/>
                    <a:pt x="512" y="0"/>
                    <a:pt x="584" y="24"/>
                  </a:cubicBezTo>
                  <a:cubicBezTo>
                    <a:pt x="656" y="48"/>
                    <a:pt x="808" y="160"/>
                    <a:pt x="824" y="216"/>
                  </a:cubicBezTo>
                  <a:cubicBezTo>
                    <a:pt x="840" y="272"/>
                    <a:pt x="728" y="312"/>
                    <a:pt x="680" y="360"/>
                  </a:cubicBezTo>
                  <a:cubicBezTo>
                    <a:pt x="632" y="408"/>
                    <a:pt x="584" y="464"/>
                    <a:pt x="536" y="504"/>
                  </a:cubicBezTo>
                  <a:cubicBezTo>
                    <a:pt x="488" y="544"/>
                    <a:pt x="456" y="584"/>
                    <a:pt x="392" y="600"/>
                  </a:cubicBezTo>
                  <a:cubicBezTo>
                    <a:pt x="328" y="616"/>
                    <a:pt x="216" y="616"/>
                    <a:pt x="152" y="600"/>
                  </a:cubicBezTo>
                  <a:cubicBezTo>
                    <a:pt x="88" y="584"/>
                    <a:pt x="16" y="552"/>
                    <a:pt x="8" y="504"/>
                  </a:cubicBezTo>
                  <a:cubicBezTo>
                    <a:pt x="0" y="456"/>
                    <a:pt x="88" y="376"/>
                    <a:pt x="104" y="312"/>
                  </a:cubicBezTo>
                  <a:cubicBezTo>
                    <a:pt x="120" y="248"/>
                    <a:pt x="88" y="160"/>
                    <a:pt x="104" y="120"/>
                  </a:cubicBezTo>
                  <a:cubicBezTo>
                    <a:pt x="120" y="80"/>
                    <a:pt x="152" y="80"/>
                    <a:pt x="200" y="72"/>
                  </a:cubicBezTo>
                  <a:close/>
                </a:path>
              </a:pathLst>
            </a:custGeom>
            <a:noFill/>
            <a:ln w="9525">
              <a:solidFill>
                <a:srgbClr val="BB3FC1"/>
              </a:solidFill>
              <a:prstDash val="dash"/>
              <a:miter lim="800000"/>
              <a:headEnd/>
              <a:tailEnd/>
            </a:ln>
          </p:spPr>
          <p:txBody>
            <a:bodyPr lIns="90000" tIns="46800" rIns="90000" bIns="4680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32" name="Freeform 45"/>
            <p:cNvSpPr>
              <a:spLocks/>
            </p:cNvSpPr>
            <p:nvPr/>
          </p:nvSpPr>
          <p:spPr bwMode="auto">
            <a:xfrm>
              <a:off x="4438" y="1026"/>
              <a:ext cx="536" cy="402"/>
            </a:xfrm>
            <a:custGeom>
              <a:avLst/>
              <a:gdLst>
                <a:gd name="T0" fmla="*/ 225 w 519"/>
                <a:gd name="T1" fmla="*/ 31 h 399"/>
                <a:gd name="T2" fmla="*/ 74 w 519"/>
                <a:gd name="T3" fmla="*/ 59 h 399"/>
                <a:gd name="T4" fmla="*/ 0 w 519"/>
                <a:gd name="T5" fmla="*/ 148 h 399"/>
                <a:gd name="T6" fmla="*/ 65 w 519"/>
                <a:gd name="T7" fmla="*/ 256 h 399"/>
                <a:gd name="T8" fmla="*/ 139 w 519"/>
                <a:gd name="T9" fmla="*/ 294 h 399"/>
                <a:gd name="T10" fmla="*/ 280 w 519"/>
                <a:gd name="T11" fmla="*/ 364 h 399"/>
                <a:gd name="T12" fmla="*/ 409 w 519"/>
                <a:gd name="T13" fmla="*/ 393 h 399"/>
                <a:gd name="T14" fmla="*/ 515 w 519"/>
                <a:gd name="T15" fmla="*/ 411 h 399"/>
                <a:gd name="T16" fmla="*/ 548 w 519"/>
                <a:gd name="T17" fmla="*/ 402 h 399"/>
                <a:gd name="T18" fmla="*/ 506 w 519"/>
                <a:gd name="T19" fmla="*/ 167 h 399"/>
                <a:gd name="T20" fmla="*/ 386 w 519"/>
                <a:gd name="T21" fmla="*/ 12 h 399"/>
                <a:gd name="T22" fmla="*/ 322 w 519"/>
                <a:gd name="T23" fmla="*/ 3 h 399"/>
                <a:gd name="T24" fmla="*/ 225 w 519"/>
                <a:gd name="T25" fmla="*/ 31 h 3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9"/>
                <a:gd name="T40" fmla="*/ 0 h 399"/>
                <a:gd name="T41" fmla="*/ 519 w 519"/>
                <a:gd name="T42" fmla="*/ 399 h 3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9" h="399">
                  <a:moveTo>
                    <a:pt x="198" y="31"/>
                  </a:moveTo>
                  <a:cubicBezTo>
                    <a:pt x="155" y="46"/>
                    <a:pt x="110" y="45"/>
                    <a:pt x="66" y="59"/>
                  </a:cubicBezTo>
                  <a:cubicBezTo>
                    <a:pt x="2" y="123"/>
                    <a:pt x="17" y="90"/>
                    <a:pt x="0" y="144"/>
                  </a:cubicBezTo>
                  <a:cubicBezTo>
                    <a:pt x="12" y="218"/>
                    <a:pt x="6" y="205"/>
                    <a:pt x="57" y="248"/>
                  </a:cubicBezTo>
                  <a:cubicBezTo>
                    <a:pt x="106" y="289"/>
                    <a:pt x="60" y="271"/>
                    <a:pt x="123" y="286"/>
                  </a:cubicBezTo>
                  <a:cubicBezTo>
                    <a:pt x="160" y="323"/>
                    <a:pt x="197" y="337"/>
                    <a:pt x="246" y="352"/>
                  </a:cubicBezTo>
                  <a:cubicBezTo>
                    <a:pt x="310" y="331"/>
                    <a:pt x="315" y="368"/>
                    <a:pt x="359" y="381"/>
                  </a:cubicBezTo>
                  <a:cubicBezTo>
                    <a:pt x="390" y="390"/>
                    <a:pt x="453" y="399"/>
                    <a:pt x="453" y="399"/>
                  </a:cubicBezTo>
                  <a:cubicBezTo>
                    <a:pt x="463" y="396"/>
                    <a:pt x="475" y="397"/>
                    <a:pt x="482" y="390"/>
                  </a:cubicBezTo>
                  <a:cubicBezTo>
                    <a:pt x="519" y="354"/>
                    <a:pt x="452" y="213"/>
                    <a:pt x="444" y="163"/>
                  </a:cubicBezTo>
                  <a:cubicBezTo>
                    <a:pt x="428" y="68"/>
                    <a:pt x="443" y="33"/>
                    <a:pt x="340" y="12"/>
                  </a:cubicBezTo>
                  <a:cubicBezTo>
                    <a:pt x="321" y="8"/>
                    <a:pt x="302" y="0"/>
                    <a:pt x="283" y="3"/>
                  </a:cubicBezTo>
                  <a:cubicBezTo>
                    <a:pt x="253" y="7"/>
                    <a:pt x="226" y="22"/>
                    <a:pt x="198" y="31"/>
                  </a:cubicBezTo>
                  <a:close/>
                </a:path>
              </a:pathLst>
            </a:custGeom>
            <a:noFill/>
            <a:ln w="9525">
              <a:solidFill>
                <a:srgbClr val="FF0000"/>
              </a:solidFill>
              <a:prstDash val="dash"/>
              <a:miter lim="800000"/>
              <a:headEnd/>
              <a:tailEnd/>
            </a:ln>
          </p:spPr>
          <p:txBody>
            <a:bodyPr lIns="90000" tIns="46800" rIns="90000" bIns="4680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grpSp>
      <p:grpSp>
        <p:nvGrpSpPr>
          <p:cNvPr id="233" name="Group 46"/>
          <p:cNvGrpSpPr>
            <a:grpSpLocks/>
          </p:cNvGrpSpPr>
          <p:nvPr/>
        </p:nvGrpSpPr>
        <p:grpSpPr bwMode="auto">
          <a:xfrm>
            <a:off x="3041848" y="4038600"/>
            <a:ext cx="2895600" cy="1752600"/>
            <a:chOff x="576" y="2544"/>
            <a:chExt cx="1824" cy="1104"/>
          </a:xfrm>
        </p:grpSpPr>
        <p:sp>
          <p:nvSpPr>
            <p:cNvPr id="234" name="Rectangle 47"/>
            <p:cNvSpPr>
              <a:spLocks noChangeArrowheads="1"/>
            </p:cNvSpPr>
            <p:nvPr/>
          </p:nvSpPr>
          <p:spPr bwMode="auto">
            <a:xfrm>
              <a:off x="576" y="2544"/>
              <a:ext cx="1824" cy="1104"/>
            </a:xfrm>
            <a:prstGeom prst="rect">
              <a:avLst/>
            </a:prstGeom>
            <a:no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35" name="Oval 48"/>
            <p:cNvSpPr>
              <a:spLocks noChangeArrowheads="1"/>
            </p:cNvSpPr>
            <p:nvPr/>
          </p:nvSpPr>
          <p:spPr bwMode="auto">
            <a:xfrm>
              <a:off x="720" y="273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36" name="Oval 49"/>
            <p:cNvSpPr>
              <a:spLocks noChangeArrowheads="1"/>
            </p:cNvSpPr>
            <p:nvPr/>
          </p:nvSpPr>
          <p:spPr bwMode="auto">
            <a:xfrm>
              <a:off x="720" y="302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37" name="Oval 50"/>
            <p:cNvSpPr>
              <a:spLocks noChangeArrowheads="1"/>
            </p:cNvSpPr>
            <p:nvPr/>
          </p:nvSpPr>
          <p:spPr bwMode="auto">
            <a:xfrm>
              <a:off x="912" y="292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38" name="Oval 51"/>
            <p:cNvSpPr>
              <a:spLocks noChangeArrowheads="1"/>
            </p:cNvSpPr>
            <p:nvPr/>
          </p:nvSpPr>
          <p:spPr bwMode="auto">
            <a:xfrm>
              <a:off x="864" y="3312"/>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endParaRPr>
            </a:p>
          </p:txBody>
        </p:sp>
        <p:sp>
          <p:nvSpPr>
            <p:cNvPr id="239" name="Oval 52"/>
            <p:cNvSpPr>
              <a:spLocks noChangeArrowheads="1"/>
            </p:cNvSpPr>
            <p:nvPr/>
          </p:nvSpPr>
          <p:spPr bwMode="auto">
            <a:xfrm>
              <a:off x="1920" y="307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0" name="Oval 53"/>
            <p:cNvSpPr>
              <a:spLocks noChangeArrowheads="1"/>
            </p:cNvSpPr>
            <p:nvPr/>
          </p:nvSpPr>
          <p:spPr bwMode="auto">
            <a:xfrm>
              <a:off x="2160" y="288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1" name="Oval 54"/>
            <p:cNvSpPr>
              <a:spLocks noChangeArrowheads="1"/>
            </p:cNvSpPr>
            <p:nvPr/>
          </p:nvSpPr>
          <p:spPr bwMode="auto">
            <a:xfrm>
              <a:off x="1248" y="345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2" name="Oval 55"/>
            <p:cNvSpPr>
              <a:spLocks noChangeArrowheads="1"/>
            </p:cNvSpPr>
            <p:nvPr/>
          </p:nvSpPr>
          <p:spPr bwMode="auto">
            <a:xfrm>
              <a:off x="1488" y="345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3" name="Oval 56"/>
            <p:cNvSpPr>
              <a:spLocks noChangeArrowheads="1"/>
            </p:cNvSpPr>
            <p:nvPr/>
          </p:nvSpPr>
          <p:spPr bwMode="auto">
            <a:xfrm>
              <a:off x="2112" y="316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4" name="Oval 57"/>
            <p:cNvSpPr>
              <a:spLocks noChangeArrowheads="1"/>
            </p:cNvSpPr>
            <p:nvPr/>
          </p:nvSpPr>
          <p:spPr bwMode="auto">
            <a:xfrm>
              <a:off x="1872" y="283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5" name="Oval 58"/>
            <p:cNvSpPr>
              <a:spLocks noChangeArrowheads="1"/>
            </p:cNvSpPr>
            <p:nvPr/>
          </p:nvSpPr>
          <p:spPr bwMode="auto">
            <a:xfrm>
              <a:off x="1584" y="336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6" name="Oval 59"/>
            <p:cNvSpPr>
              <a:spLocks noChangeArrowheads="1"/>
            </p:cNvSpPr>
            <p:nvPr/>
          </p:nvSpPr>
          <p:spPr bwMode="auto">
            <a:xfrm>
              <a:off x="1344" y="321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7" name="Oval 60"/>
            <p:cNvSpPr>
              <a:spLocks noChangeArrowheads="1"/>
            </p:cNvSpPr>
            <p:nvPr/>
          </p:nvSpPr>
          <p:spPr bwMode="auto">
            <a:xfrm>
              <a:off x="1776" y="331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8" name="Oval 61"/>
            <p:cNvSpPr>
              <a:spLocks noChangeArrowheads="1"/>
            </p:cNvSpPr>
            <p:nvPr/>
          </p:nvSpPr>
          <p:spPr bwMode="auto">
            <a:xfrm>
              <a:off x="1584" y="312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49" name="Oval 62"/>
            <p:cNvSpPr>
              <a:spLocks noChangeArrowheads="1"/>
            </p:cNvSpPr>
            <p:nvPr/>
          </p:nvSpPr>
          <p:spPr bwMode="auto">
            <a:xfrm>
              <a:off x="1008" y="312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50" name="Oval 63"/>
            <p:cNvSpPr>
              <a:spLocks noChangeArrowheads="1"/>
            </p:cNvSpPr>
            <p:nvPr/>
          </p:nvSpPr>
          <p:spPr bwMode="auto">
            <a:xfrm>
              <a:off x="1776" y="345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51" name="Oval 64"/>
            <p:cNvSpPr>
              <a:spLocks noChangeArrowheads="1"/>
            </p:cNvSpPr>
            <p:nvPr/>
          </p:nvSpPr>
          <p:spPr bwMode="auto">
            <a:xfrm>
              <a:off x="1920" y="3360"/>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endParaRPr>
            </a:p>
          </p:txBody>
        </p:sp>
        <p:sp>
          <p:nvSpPr>
            <p:cNvPr id="252" name="Oval 65"/>
            <p:cNvSpPr>
              <a:spLocks noChangeArrowheads="1"/>
            </p:cNvSpPr>
            <p:nvPr/>
          </p:nvSpPr>
          <p:spPr bwMode="auto">
            <a:xfrm>
              <a:off x="2064" y="2688"/>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endParaRPr>
            </a:p>
          </p:txBody>
        </p:sp>
        <p:sp>
          <p:nvSpPr>
            <p:cNvPr id="253" name="Freeform 66"/>
            <p:cNvSpPr>
              <a:spLocks/>
            </p:cNvSpPr>
            <p:nvPr/>
          </p:nvSpPr>
          <p:spPr bwMode="auto">
            <a:xfrm>
              <a:off x="647" y="2666"/>
              <a:ext cx="880" cy="960"/>
            </a:xfrm>
            <a:custGeom>
              <a:avLst/>
              <a:gdLst>
                <a:gd name="T0" fmla="*/ 64 w 880"/>
                <a:gd name="T1" fmla="*/ 40 h 960"/>
                <a:gd name="T2" fmla="*/ 304 w 880"/>
                <a:gd name="T3" fmla="*/ 136 h 960"/>
                <a:gd name="T4" fmla="*/ 496 w 880"/>
                <a:gd name="T5" fmla="*/ 424 h 960"/>
                <a:gd name="T6" fmla="*/ 832 w 880"/>
                <a:gd name="T7" fmla="*/ 568 h 960"/>
                <a:gd name="T8" fmla="*/ 784 w 880"/>
                <a:gd name="T9" fmla="*/ 760 h 960"/>
                <a:gd name="T10" fmla="*/ 736 w 880"/>
                <a:gd name="T11" fmla="*/ 856 h 960"/>
                <a:gd name="T12" fmla="*/ 544 w 880"/>
                <a:gd name="T13" fmla="*/ 952 h 960"/>
                <a:gd name="T14" fmla="*/ 160 w 880"/>
                <a:gd name="T15" fmla="*/ 808 h 960"/>
                <a:gd name="T16" fmla="*/ 16 w 880"/>
                <a:gd name="T17" fmla="*/ 376 h 960"/>
                <a:gd name="T18" fmla="*/ 64 w 880"/>
                <a:gd name="T19" fmla="*/ 40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
                <a:gd name="T31" fmla="*/ 0 h 960"/>
                <a:gd name="T32" fmla="*/ 880 w 880"/>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 h="960">
                  <a:moveTo>
                    <a:pt x="64" y="40"/>
                  </a:moveTo>
                  <a:cubicBezTo>
                    <a:pt x="112" y="0"/>
                    <a:pt x="232" y="72"/>
                    <a:pt x="304" y="136"/>
                  </a:cubicBezTo>
                  <a:cubicBezTo>
                    <a:pt x="376" y="200"/>
                    <a:pt x="408" y="352"/>
                    <a:pt x="496" y="424"/>
                  </a:cubicBezTo>
                  <a:cubicBezTo>
                    <a:pt x="584" y="496"/>
                    <a:pt x="784" y="512"/>
                    <a:pt x="832" y="568"/>
                  </a:cubicBezTo>
                  <a:cubicBezTo>
                    <a:pt x="880" y="624"/>
                    <a:pt x="800" y="712"/>
                    <a:pt x="784" y="760"/>
                  </a:cubicBezTo>
                  <a:cubicBezTo>
                    <a:pt x="768" y="808"/>
                    <a:pt x="776" y="824"/>
                    <a:pt x="736" y="856"/>
                  </a:cubicBezTo>
                  <a:cubicBezTo>
                    <a:pt x="696" y="888"/>
                    <a:pt x="640" y="960"/>
                    <a:pt x="544" y="952"/>
                  </a:cubicBezTo>
                  <a:cubicBezTo>
                    <a:pt x="448" y="944"/>
                    <a:pt x="248" y="904"/>
                    <a:pt x="160" y="808"/>
                  </a:cubicBezTo>
                  <a:cubicBezTo>
                    <a:pt x="72" y="712"/>
                    <a:pt x="32" y="504"/>
                    <a:pt x="16" y="376"/>
                  </a:cubicBezTo>
                  <a:cubicBezTo>
                    <a:pt x="0" y="248"/>
                    <a:pt x="16" y="80"/>
                    <a:pt x="64" y="40"/>
                  </a:cubicBezTo>
                  <a:close/>
                </a:path>
              </a:pathLst>
            </a:custGeom>
            <a:noFill/>
            <a:ln w="9525">
              <a:solidFill>
                <a:srgbClr val="3333CC"/>
              </a:solidFill>
              <a:prstDash val="dash"/>
              <a:miter lim="800000"/>
              <a:headEnd/>
              <a:tailEnd/>
            </a:ln>
          </p:spPr>
          <p:txBody>
            <a:bodyPr lIns="90000" tIns="46800" rIns="90000" bIns="4680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54" name="Freeform 67"/>
            <p:cNvSpPr>
              <a:spLocks/>
            </p:cNvSpPr>
            <p:nvPr/>
          </p:nvSpPr>
          <p:spPr bwMode="auto">
            <a:xfrm>
              <a:off x="1432" y="3000"/>
              <a:ext cx="840" cy="616"/>
            </a:xfrm>
            <a:custGeom>
              <a:avLst/>
              <a:gdLst>
                <a:gd name="T0" fmla="*/ 200 w 840"/>
                <a:gd name="T1" fmla="*/ 72 h 616"/>
                <a:gd name="T2" fmla="*/ 392 w 840"/>
                <a:gd name="T3" fmla="*/ 72 h 616"/>
                <a:gd name="T4" fmla="*/ 584 w 840"/>
                <a:gd name="T5" fmla="*/ 24 h 616"/>
                <a:gd name="T6" fmla="*/ 824 w 840"/>
                <a:gd name="T7" fmla="*/ 216 h 616"/>
                <a:gd name="T8" fmla="*/ 680 w 840"/>
                <a:gd name="T9" fmla="*/ 360 h 616"/>
                <a:gd name="T10" fmla="*/ 536 w 840"/>
                <a:gd name="T11" fmla="*/ 504 h 616"/>
                <a:gd name="T12" fmla="*/ 392 w 840"/>
                <a:gd name="T13" fmla="*/ 600 h 616"/>
                <a:gd name="T14" fmla="*/ 152 w 840"/>
                <a:gd name="T15" fmla="*/ 600 h 616"/>
                <a:gd name="T16" fmla="*/ 8 w 840"/>
                <a:gd name="T17" fmla="*/ 504 h 616"/>
                <a:gd name="T18" fmla="*/ 104 w 840"/>
                <a:gd name="T19" fmla="*/ 312 h 616"/>
                <a:gd name="T20" fmla="*/ 104 w 840"/>
                <a:gd name="T21" fmla="*/ 120 h 616"/>
                <a:gd name="T22" fmla="*/ 200 w 840"/>
                <a:gd name="T23" fmla="*/ 72 h 6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0"/>
                <a:gd name="T37" fmla="*/ 0 h 616"/>
                <a:gd name="T38" fmla="*/ 840 w 840"/>
                <a:gd name="T39" fmla="*/ 616 h 6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0" h="616">
                  <a:moveTo>
                    <a:pt x="200" y="72"/>
                  </a:moveTo>
                  <a:cubicBezTo>
                    <a:pt x="248" y="64"/>
                    <a:pt x="328" y="80"/>
                    <a:pt x="392" y="72"/>
                  </a:cubicBezTo>
                  <a:cubicBezTo>
                    <a:pt x="456" y="64"/>
                    <a:pt x="512" y="0"/>
                    <a:pt x="584" y="24"/>
                  </a:cubicBezTo>
                  <a:cubicBezTo>
                    <a:pt x="656" y="48"/>
                    <a:pt x="808" y="160"/>
                    <a:pt x="824" y="216"/>
                  </a:cubicBezTo>
                  <a:cubicBezTo>
                    <a:pt x="840" y="272"/>
                    <a:pt x="728" y="312"/>
                    <a:pt x="680" y="360"/>
                  </a:cubicBezTo>
                  <a:cubicBezTo>
                    <a:pt x="632" y="408"/>
                    <a:pt x="584" y="464"/>
                    <a:pt x="536" y="504"/>
                  </a:cubicBezTo>
                  <a:cubicBezTo>
                    <a:pt x="488" y="544"/>
                    <a:pt x="456" y="584"/>
                    <a:pt x="392" y="600"/>
                  </a:cubicBezTo>
                  <a:cubicBezTo>
                    <a:pt x="328" y="616"/>
                    <a:pt x="216" y="616"/>
                    <a:pt x="152" y="600"/>
                  </a:cubicBezTo>
                  <a:cubicBezTo>
                    <a:pt x="88" y="584"/>
                    <a:pt x="16" y="552"/>
                    <a:pt x="8" y="504"/>
                  </a:cubicBezTo>
                  <a:cubicBezTo>
                    <a:pt x="0" y="456"/>
                    <a:pt x="88" y="376"/>
                    <a:pt x="104" y="312"/>
                  </a:cubicBezTo>
                  <a:cubicBezTo>
                    <a:pt x="120" y="248"/>
                    <a:pt x="88" y="160"/>
                    <a:pt x="104" y="120"/>
                  </a:cubicBezTo>
                  <a:cubicBezTo>
                    <a:pt x="120" y="80"/>
                    <a:pt x="152" y="80"/>
                    <a:pt x="200" y="72"/>
                  </a:cubicBezTo>
                  <a:close/>
                </a:path>
              </a:pathLst>
            </a:custGeom>
            <a:noFill/>
            <a:ln w="9525">
              <a:solidFill>
                <a:srgbClr val="BB3FC1"/>
              </a:solidFill>
              <a:prstDash val="dash"/>
              <a:miter lim="800000"/>
              <a:headEnd/>
              <a:tailEnd/>
            </a:ln>
          </p:spPr>
          <p:txBody>
            <a:bodyPr lIns="90000" tIns="46800" rIns="90000" bIns="4680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55" name="Freeform 68"/>
            <p:cNvSpPr>
              <a:spLocks/>
            </p:cNvSpPr>
            <p:nvPr/>
          </p:nvSpPr>
          <p:spPr bwMode="auto">
            <a:xfrm>
              <a:off x="1798" y="2658"/>
              <a:ext cx="536" cy="402"/>
            </a:xfrm>
            <a:custGeom>
              <a:avLst/>
              <a:gdLst>
                <a:gd name="T0" fmla="*/ 225 w 519"/>
                <a:gd name="T1" fmla="*/ 31 h 399"/>
                <a:gd name="T2" fmla="*/ 74 w 519"/>
                <a:gd name="T3" fmla="*/ 59 h 399"/>
                <a:gd name="T4" fmla="*/ 0 w 519"/>
                <a:gd name="T5" fmla="*/ 148 h 399"/>
                <a:gd name="T6" fmla="*/ 65 w 519"/>
                <a:gd name="T7" fmla="*/ 256 h 399"/>
                <a:gd name="T8" fmla="*/ 139 w 519"/>
                <a:gd name="T9" fmla="*/ 294 h 399"/>
                <a:gd name="T10" fmla="*/ 280 w 519"/>
                <a:gd name="T11" fmla="*/ 364 h 399"/>
                <a:gd name="T12" fmla="*/ 409 w 519"/>
                <a:gd name="T13" fmla="*/ 393 h 399"/>
                <a:gd name="T14" fmla="*/ 515 w 519"/>
                <a:gd name="T15" fmla="*/ 411 h 399"/>
                <a:gd name="T16" fmla="*/ 548 w 519"/>
                <a:gd name="T17" fmla="*/ 402 h 399"/>
                <a:gd name="T18" fmla="*/ 506 w 519"/>
                <a:gd name="T19" fmla="*/ 167 h 399"/>
                <a:gd name="T20" fmla="*/ 386 w 519"/>
                <a:gd name="T21" fmla="*/ 12 h 399"/>
                <a:gd name="T22" fmla="*/ 322 w 519"/>
                <a:gd name="T23" fmla="*/ 3 h 399"/>
                <a:gd name="T24" fmla="*/ 225 w 519"/>
                <a:gd name="T25" fmla="*/ 31 h 3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9"/>
                <a:gd name="T40" fmla="*/ 0 h 399"/>
                <a:gd name="T41" fmla="*/ 519 w 519"/>
                <a:gd name="T42" fmla="*/ 399 h 3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9" h="399">
                  <a:moveTo>
                    <a:pt x="198" y="31"/>
                  </a:moveTo>
                  <a:cubicBezTo>
                    <a:pt x="155" y="46"/>
                    <a:pt x="110" y="45"/>
                    <a:pt x="66" y="59"/>
                  </a:cubicBezTo>
                  <a:cubicBezTo>
                    <a:pt x="2" y="123"/>
                    <a:pt x="17" y="90"/>
                    <a:pt x="0" y="144"/>
                  </a:cubicBezTo>
                  <a:cubicBezTo>
                    <a:pt x="12" y="218"/>
                    <a:pt x="6" y="205"/>
                    <a:pt x="57" y="248"/>
                  </a:cubicBezTo>
                  <a:cubicBezTo>
                    <a:pt x="106" y="289"/>
                    <a:pt x="60" y="271"/>
                    <a:pt x="123" y="286"/>
                  </a:cubicBezTo>
                  <a:cubicBezTo>
                    <a:pt x="160" y="323"/>
                    <a:pt x="197" y="337"/>
                    <a:pt x="246" y="352"/>
                  </a:cubicBezTo>
                  <a:cubicBezTo>
                    <a:pt x="310" y="331"/>
                    <a:pt x="315" y="368"/>
                    <a:pt x="359" y="381"/>
                  </a:cubicBezTo>
                  <a:cubicBezTo>
                    <a:pt x="390" y="390"/>
                    <a:pt x="453" y="399"/>
                    <a:pt x="453" y="399"/>
                  </a:cubicBezTo>
                  <a:cubicBezTo>
                    <a:pt x="463" y="396"/>
                    <a:pt x="475" y="397"/>
                    <a:pt x="482" y="390"/>
                  </a:cubicBezTo>
                  <a:cubicBezTo>
                    <a:pt x="519" y="354"/>
                    <a:pt x="452" y="213"/>
                    <a:pt x="444" y="163"/>
                  </a:cubicBezTo>
                  <a:cubicBezTo>
                    <a:pt x="428" y="68"/>
                    <a:pt x="443" y="33"/>
                    <a:pt x="340" y="12"/>
                  </a:cubicBezTo>
                  <a:cubicBezTo>
                    <a:pt x="321" y="8"/>
                    <a:pt x="302" y="0"/>
                    <a:pt x="283" y="3"/>
                  </a:cubicBezTo>
                  <a:cubicBezTo>
                    <a:pt x="253" y="7"/>
                    <a:pt x="226" y="22"/>
                    <a:pt x="198" y="31"/>
                  </a:cubicBezTo>
                  <a:close/>
                </a:path>
              </a:pathLst>
            </a:custGeom>
            <a:noFill/>
            <a:ln w="9525">
              <a:solidFill>
                <a:srgbClr val="FF0000"/>
              </a:solidFill>
              <a:prstDash val="dash"/>
              <a:miter lim="800000"/>
              <a:headEnd/>
              <a:tailEnd/>
            </a:ln>
          </p:spPr>
          <p:txBody>
            <a:bodyPr lIns="90000" tIns="46800" rIns="90000" bIns="4680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56" name="Rectangle 69"/>
            <p:cNvSpPr>
              <a:spLocks noChangeArrowheads="1"/>
            </p:cNvSpPr>
            <p:nvPr/>
          </p:nvSpPr>
          <p:spPr bwMode="auto">
            <a:xfrm>
              <a:off x="816" y="3024"/>
              <a:ext cx="254" cy="288"/>
            </a:xfrm>
            <a:prstGeom prst="rect">
              <a:avLst/>
            </a:prstGeom>
            <a:noFill/>
            <a:ln w="9525">
              <a:noFill/>
              <a:miter lim="800000"/>
              <a:headEnd/>
              <a:tailEnd/>
            </a:ln>
          </p:spPr>
          <p:txBody>
            <a:bodyPr wrap="none" lIns="90000" tIns="46800" rIns="90000" bIns="46800"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257" name="Rectangle 70"/>
            <p:cNvSpPr>
              <a:spLocks noChangeArrowheads="1"/>
            </p:cNvSpPr>
            <p:nvPr/>
          </p:nvSpPr>
          <p:spPr bwMode="auto">
            <a:xfrm>
              <a:off x="1632" y="3168"/>
              <a:ext cx="254" cy="288"/>
            </a:xfrm>
            <a:prstGeom prst="rect">
              <a:avLst/>
            </a:prstGeom>
            <a:noFill/>
            <a:ln w="9525">
              <a:noFill/>
              <a:miter lim="800000"/>
              <a:headEnd/>
              <a:tailEnd/>
            </a:ln>
          </p:spPr>
          <p:txBody>
            <a:bodyPr wrap="none" lIns="90000" tIns="46800" rIns="90000" bIns="46800"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258" name="Rectangle 71"/>
            <p:cNvSpPr>
              <a:spLocks noChangeArrowheads="1"/>
            </p:cNvSpPr>
            <p:nvPr/>
          </p:nvSpPr>
          <p:spPr bwMode="auto">
            <a:xfrm>
              <a:off x="1954" y="2736"/>
              <a:ext cx="254" cy="288"/>
            </a:xfrm>
            <a:prstGeom prst="rect">
              <a:avLst/>
            </a:prstGeom>
            <a:noFill/>
            <a:ln w="9525">
              <a:noFill/>
              <a:miter lim="800000"/>
              <a:headEnd/>
              <a:tailEnd/>
            </a:ln>
          </p:spPr>
          <p:txBody>
            <a:bodyPr wrap="none" lIns="90000" tIns="46800" rIns="90000" bIns="46800"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grpSp>
      <p:grpSp>
        <p:nvGrpSpPr>
          <p:cNvPr id="259" name="Group 72"/>
          <p:cNvGrpSpPr>
            <a:grpSpLocks/>
          </p:cNvGrpSpPr>
          <p:nvPr/>
        </p:nvGrpSpPr>
        <p:grpSpPr bwMode="auto">
          <a:xfrm>
            <a:off x="7232848" y="4038600"/>
            <a:ext cx="2895600" cy="1752600"/>
            <a:chOff x="3216" y="2544"/>
            <a:chExt cx="1824" cy="1104"/>
          </a:xfrm>
        </p:grpSpPr>
        <p:sp>
          <p:nvSpPr>
            <p:cNvPr id="260" name="Rectangle 73"/>
            <p:cNvSpPr>
              <a:spLocks noChangeArrowheads="1"/>
            </p:cNvSpPr>
            <p:nvPr/>
          </p:nvSpPr>
          <p:spPr bwMode="auto">
            <a:xfrm>
              <a:off x="3216" y="2544"/>
              <a:ext cx="1824" cy="1104"/>
            </a:xfrm>
            <a:prstGeom prst="rect">
              <a:avLst/>
            </a:prstGeom>
            <a:no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61" name="Oval 74"/>
            <p:cNvSpPr>
              <a:spLocks noChangeArrowheads="1"/>
            </p:cNvSpPr>
            <p:nvPr/>
          </p:nvSpPr>
          <p:spPr bwMode="auto">
            <a:xfrm>
              <a:off x="3360" y="273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62" name="Oval 75"/>
            <p:cNvSpPr>
              <a:spLocks noChangeArrowheads="1"/>
            </p:cNvSpPr>
            <p:nvPr/>
          </p:nvSpPr>
          <p:spPr bwMode="auto">
            <a:xfrm>
              <a:off x="3360" y="3024"/>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63" name="Oval 76"/>
            <p:cNvSpPr>
              <a:spLocks noChangeArrowheads="1"/>
            </p:cNvSpPr>
            <p:nvPr/>
          </p:nvSpPr>
          <p:spPr bwMode="auto">
            <a:xfrm>
              <a:off x="3552" y="292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64" name="Oval 77"/>
            <p:cNvSpPr>
              <a:spLocks noChangeArrowheads="1"/>
            </p:cNvSpPr>
            <p:nvPr/>
          </p:nvSpPr>
          <p:spPr bwMode="auto">
            <a:xfrm>
              <a:off x="3504" y="3312"/>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endParaRPr>
            </a:p>
          </p:txBody>
        </p:sp>
        <p:sp>
          <p:nvSpPr>
            <p:cNvPr id="265" name="Oval 78"/>
            <p:cNvSpPr>
              <a:spLocks noChangeArrowheads="1"/>
            </p:cNvSpPr>
            <p:nvPr/>
          </p:nvSpPr>
          <p:spPr bwMode="auto">
            <a:xfrm>
              <a:off x="4560" y="307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66" name="Oval 79"/>
            <p:cNvSpPr>
              <a:spLocks noChangeArrowheads="1"/>
            </p:cNvSpPr>
            <p:nvPr/>
          </p:nvSpPr>
          <p:spPr bwMode="auto">
            <a:xfrm>
              <a:off x="4800" y="288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67" name="Oval 80"/>
            <p:cNvSpPr>
              <a:spLocks noChangeArrowheads="1"/>
            </p:cNvSpPr>
            <p:nvPr/>
          </p:nvSpPr>
          <p:spPr bwMode="auto">
            <a:xfrm>
              <a:off x="3888" y="345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68" name="Oval 81"/>
            <p:cNvSpPr>
              <a:spLocks noChangeArrowheads="1"/>
            </p:cNvSpPr>
            <p:nvPr/>
          </p:nvSpPr>
          <p:spPr bwMode="auto">
            <a:xfrm>
              <a:off x="4128" y="345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69" name="Oval 82"/>
            <p:cNvSpPr>
              <a:spLocks noChangeArrowheads="1"/>
            </p:cNvSpPr>
            <p:nvPr/>
          </p:nvSpPr>
          <p:spPr bwMode="auto">
            <a:xfrm>
              <a:off x="4752" y="3168"/>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70" name="Oval 83"/>
            <p:cNvSpPr>
              <a:spLocks noChangeArrowheads="1"/>
            </p:cNvSpPr>
            <p:nvPr/>
          </p:nvSpPr>
          <p:spPr bwMode="auto">
            <a:xfrm>
              <a:off x="4512" y="283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71" name="Oval 84"/>
            <p:cNvSpPr>
              <a:spLocks noChangeArrowheads="1"/>
            </p:cNvSpPr>
            <p:nvPr/>
          </p:nvSpPr>
          <p:spPr bwMode="auto">
            <a:xfrm>
              <a:off x="4224" y="336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72" name="Oval 85"/>
            <p:cNvSpPr>
              <a:spLocks noChangeArrowheads="1"/>
            </p:cNvSpPr>
            <p:nvPr/>
          </p:nvSpPr>
          <p:spPr bwMode="auto">
            <a:xfrm>
              <a:off x="3984" y="321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73" name="Oval 86"/>
            <p:cNvSpPr>
              <a:spLocks noChangeArrowheads="1"/>
            </p:cNvSpPr>
            <p:nvPr/>
          </p:nvSpPr>
          <p:spPr bwMode="auto">
            <a:xfrm>
              <a:off x="4416" y="3312"/>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74" name="Oval 87"/>
            <p:cNvSpPr>
              <a:spLocks noChangeArrowheads="1"/>
            </p:cNvSpPr>
            <p:nvPr/>
          </p:nvSpPr>
          <p:spPr bwMode="auto">
            <a:xfrm>
              <a:off x="4224" y="312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75" name="Oval 88"/>
            <p:cNvSpPr>
              <a:spLocks noChangeArrowheads="1"/>
            </p:cNvSpPr>
            <p:nvPr/>
          </p:nvSpPr>
          <p:spPr bwMode="auto">
            <a:xfrm>
              <a:off x="3648" y="3120"/>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76" name="Oval 89"/>
            <p:cNvSpPr>
              <a:spLocks noChangeArrowheads="1"/>
            </p:cNvSpPr>
            <p:nvPr/>
          </p:nvSpPr>
          <p:spPr bwMode="auto">
            <a:xfrm>
              <a:off x="4416" y="3456"/>
              <a:ext cx="96" cy="96"/>
            </a:xfrm>
            <a:prstGeom prst="ellipse">
              <a:avLst/>
            </a:prstGeom>
            <a:solidFill>
              <a:srgbClr val="00E4A8"/>
            </a:solid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77" name="Oval 90"/>
            <p:cNvSpPr>
              <a:spLocks noChangeArrowheads="1"/>
            </p:cNvSpPr>
            <p:nvPr/>
          </p:nvSpPr>
          <p:spPr bwMode="auto">
            <a:xfrm>
              <a:off x="4560" y="3360"/>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endParaRPr>
            </a:p>
          </p:txBody>
        </p:sp>
        <p:sp>
          <p:nvSpPr>
            <p:cNvPr id="278" name="Oval 91"/>
            <p:cNvSpPr>
              <a:spLocks noChangeArrowheads="1"/>
            </p:cNvSpPr>
            <p:nvPr/>
          </p:nvSpPr>
          <p:spPr bwMode="auto">
            <a:xfrm>
              <a:off x="4704" y="2688"/>
              <a:ext cx="96" cy="96"/>
            </a:xfrm>
            <a:prstGeom prst="ellipse">
              <a:avLst/>
            </a:prstGeom>
            <a:solidFill>
              <a:srgbClr val="00E4A8"/>
            </a:solidFill>
            <a:ln w="9525">
              <a:solidFill>
                <a:srgbClr val="000000"/>
              </a:solidFill>
              <a:miter lim="800000"/>
              <a:headEnd/>
              <a:tailEnd/>
            </a:ln>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endParaRPr>
            </a:p>
          </p:txBody>
        </p:sp>
        <p:sp>
          <p:nvSpPr>
            <p:cNvPr id="279" name="Freeform 92"/>
            <p:cNvSpPr>
              <a:spLocks/>
            </p:cNvSpPr>
            <p:nvPr/>
          </p:nvSpPr>
          <p:spPr bwMode="auto">
            <a:xfrm>
              <a:off x="4438" y="2658"/>
              <a:ext cx="536" cy="702"/>
            </a:xfrm>
            <a:custGeom>
              <a:avLst/>
              <a:gdLst>
                <a:gd name="T0" fmla="*/ 225 w 519"/>
                <a:gd name="T1" fmla="*/ 301 h 399"/>
                <a:gd name="T2" fmla="*/ 74 w 519"/>
                <a:gd name="T3" fmla="*/ 567 h 399"/>
                <a:gd name="T4" fmla="*/ 0 w 519"/>
                <a:gd name="T5" fmla="*/ 1378 h 399"/>
                <a:gd name="T6" fmla="*/ 65 w 519"/>
                <a:gd name="T7" fmla="*/ 2373 h 399"/>
                <a:gd name="T8" fmla="*/ 139 w 519"/>
                <a:gd name="T9" fmla="*/ 2739 h 399"/>
                <a:gd name="T10" fmla="*/ 280 w 519"/>
                <a:gd name="T11" fmla="*/ 3371 h 399"/>
                <a:gd name="T12" fmla="*/ 409 w 519"/>
                <a:gd name="T13" fmla="*/ 3649 h 399"/>
                <a:gd name="T14" fmla="*/ 515 w 519"/>
                <a:gd name="T15" fmla="*/ 3823 h 399"/>
                <a:gd name="T16" fmla="*/ 548 w 519"/>
                <a:gd name="T17" fmla="*/ 3737 h 399"/>
                <a:gd name="T18" fmla="*/ 506 w 519"/>
                <a:gd name="T19" fmla="*/ 1562 h 399"/>
                <a:gd name="T20" fmla="*/ 386 w 519"/>
                <a:gd name="T21" fmla="*/ 114 h 399"/>
                <a:gd name="T22" fmla="*/ 322 w 519"/>
                <a:gd name="T23" fmla="*/ 28 h 399"/>
                <a:gd name="T24" fmla="*/ 225 w 519"/>
                <a:gd name="T25" fmla="*/ 301 h 3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9"/>
                <a:gd name="T40" fmla="*/ 0 h 399"/>
                <a:gd name="T41" fmla="*/ 519 w 519"/>
                <a:gd name="T42" fmla="*/ 399 h 3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9" h="399">
                  <a:moveTo>
                    <a:pt x="198" y="31"/>
                  </a:moveTo>
                  <a:cubicBezTo>
                    <a:pt x="155" y="46"/>
                    <a:pt x="110" y="45"/>
                    <a:pt x="66" y="59"/>
                  </a:cubicBezTo>
                  <a:cubicBezTo>
                    <a:pt x="2" y="123"/>
                    <a:pt x="17" y="90"/>
                    <a:pt x="0" y="144"/>
                  </a:cubicBezTo>
                  <a:cubicBezTo>
                    <a:pt x="12" y="218"/>
                    <a:pt x="6" y="205"/>
                    <a:pt x="57" y="248"/>
                  </a:cubicBezTo>
                  <a:cubicBezTo>
                    <a:pt x="106" y="289"/>
                    <a:pt x="60" y="271"/>
                    <a:pt x="123" y="286"/>
                  </a:cubicBezTo>
                  <a:cubicBezTo>
                    <a:pt x="160" y="323"/>
                    <a:pt x="197" y="337"/>
                    <a:pt x="246" y="352"/>
                  </a:cubicBezTo>
                  <a:cubicBezTo>
                    <a:pt x="310" y="331"/>
                    <a:pt x="315" y="368"/>
                    <a:pt x="359" y="381"/>
                  </a:cubicBezTo>
                  <a:cubicBezTo>
                    <a:pt x="390" y="390"/>
                    <a:pt x="453" y="399"/>
                    <a:pt x="453" y="399"/>
                  </a:cubicBezTo>
                  <a:cubicBezTo>
                    <a:pt x="463" y="396"/>
                    <a:pt x="475" y="397"/>
                    <a:pt x="482" y="390"/>
                  </a:cubicBezTo>
                  <a:cubicBezTo>
                    <a:pt x="519" y="354"/>
                    <a:pt x="452" y="213"/>
                    <a:pt x="444" y="163"/>
                  </a:cubicBezTo>
                  <a:cubicBezTo>
                    <a:pt x="428" y="68"/>
                    <a:pt x="443" y="33"/>
                    <a:pt x="340" y="12"/>
                  </a:cubicBezTo>
                  <a:cubicBezTo>
                    <a:pt x="321" y="8"/>
                    <a:pt x="302" y="0"/>
                    <a:pt x="283" y="3"/>
                  </a:cubicBezTo>
                  <a:cubicBezTo>
                    <a:pt x="253" y="7"/>
                    <a:pt x="226" y="22"/>
                    <a:pt x="198" y="31"/>
                  </a:cubicBezTo>
                  <a:close/>
                </a:path>
              </a:pathLst>
            </a:custGeom>
            <a:noFill/>
            <a:ln w="9525">
              <a:solidFill>
                <a:srgbClr val="FF0000"/>
              </a:solidFill>
              <a:prstDash val="dash"/>
              <a:miter lim="800000"/>
              <a:headEnd/>
              <a:tailEnd/>
            </a:ln>
          </p:spPr>
          <p:txBody>
            <a:bodyPr lIns="90000" tIns="46800" rIns="90000" bIns="4680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80" name="Rectangle 93"/>
            <p:cNvSpPr>
              <a:spLocks noChangeArrowheads="1"/>
            </p:cNvSpPr>
            <p:nvPr/>
          </p:nvSpPr>
          <p:spPr bwMode="auto">
            <a:xfrm>
              <a:off x="3408" y="2928"/>
              <a:ext cx="254" cy="288"/>
            </a:xfrm>
            <a:prstGeom prst="rect">
              <a:avLst/>
            </a:prstGeom>
            <a:noFill/>
            <a:ln w="9525">
              <a:noFill/>
              <a:miter lim="800000"/>
              <a:headEnd/>
              <a:tailEnd/>
            </a:ln>
          </p:spPr>
          <p:txBody>
            <a:bodyPr wrap="none" lIns="90000" tIns="46800" rIns="90000" bIns="46800"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281" name="Rectangle 94"/>
            <p:cNvSpPr>
              <a:spLocks noChangeArrowheads="1"/>
            </p:cNvSpPr>
            <p:nvPr/>
          </p:nvSpPr>
          <p:spPr bwMode="auto">
            <a:xfrm>
              <a:off x="4128" y="3204"/>
              <a:ext cx="254" cy="288"/>
            </a:xfrm>
            <a:prstGeom prst="rect">
              <a:avLst/>
            </a:prstGeom>
            <a:noFill/>
            <a:ln w="9525">
              <a:noFill/>
              <a:miter lim="800000"/>
              <a:headEnd/>
              <a:tailEnd/>
            </a:ln>
          </p:spPr>
          <p:txBody>
            <a:bodyPr wrap="none" lIns="90000" tIns="46800" rIns="90000" bIns="46800"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282" name="Rectangle 95"/>
            <p:cNvSpPr>
              <a:spLocks noChangeArrowheads="1"/>
            </p:cNvSpPr>
            <p:nvPr/>
          </p:nvSpPr>
          <p:spPr bwMode="auto">
            <a:xfrm>
              <a:off x="4594" y="2835"/>
              <a:ext cx="254" cy="288"/>
            </a:xfrm>
            <a:prstGeom prst="rect">
              <a:avLst/>
            </a:prstGeom>
            <a:noFill/>
            <a:ln w="9525">
              <a:noFill/>
              <a:miter lim="800000"/>
              <a:headEnd/>
              <a:tailEnd/>
            </a:ln>
          </p:spPr>
          <p:txBody>
            <a:bodyPr wrap="none" lIns="90000" tIns="46800" rIns="90000" bIns="46800"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srgbClr val="FF0000"/>
                  </a:solidFill>
                  <a:effectLst/>
                  <a:uLnTx/>
                  <a:uFillTx/>
                  <a:latin typeface="Tahoma" pitchFamily="34" charset="0"/>
                  <a:ea typeface="隶书" pitchFamily="49" charset="-122"/>
                  <a:cs typeface="+mn-cs"/>
                </a:rPr>
                <a:t>+</a:t>
              </a:r>
            </a:p>
          </p:txBody>
        </p:sp>
        <p:sp>
          <p:nvSpPr>
            <p:cNvPr id="283" name="Freeform 96"/>
            <p:cNvSpPr>
              <a:spLocks/>
            </p:cNvSpPr>
            <p:nvPr/>
          </p:nvSpPr>
          <p:spPr bwMode="auto">
            <a:xfrm>
              <a:off x="3832" y="3056"/>
              <a:ext cx="888" cy="568"/>
            </a:xfrm>
            <a:custGeom>
              <a:avLst/>
              <a:gdLst>
                <a:gd name="T0" fmla="*/ 104 w 888"/>
                <a:gd name="T1" fmla="*/ 160 h 568"/>
                <a:gd name="T2" fmla="*/ 296 w 888"/>
                <a:gd name="T3" fmla="*/ 64 h 568"/>
                <a:gd name="T4" fmla="*/ 440 w 888"/>
                <a:gd name="T5" fmla="*/ 16 h 568"/>
                <a:gd name="T6" fmla="*/ 584 w 888"/>
                <a:gd name="T7" fmla="*/ 160 h 568"/>
                <a:gd name="T8" fmla="*/ 680 w 888"/>
                <a:gd name="T9" fmla="*/ 208 h 568"/>
                <a:gd name="T10" fmla="*/ 872 w 888"/>
                <a:gd name="T11" fmla="*/ 304 h 568"/>
                <a:gd name="T12" fmla="*/ 776 w 888"/>
                <a:gd name="T13" fmla="*/ 448 h 568"/>
                <a:gd name="T14" fmla="*/ 680 w 888"/>
                <a:gd name="T15" fmla="*/ 544 h 568"/>
                <a:gd name="T16" fmla="*/ 488 w 888"/>
                <a:gd name="T17" fmla="*/ 496 h 568"/>
                <a:gd name="T18" fmla="*/ 344 w 888"/>
                <a:gd name="T19" fmla="*/ 544 h 568"/>
                <a:gd name="T20" fmla="*/ 104 w 888"/>
                <a:gd name="T21" fmla="*/ 544 h 568"/>
                <a:gd name="T22" fmla="*/ 8 w 888"/>
                <a:gd name="T23" fmla="*/ 400 h 568"/>
                <a:gd name="T24" fmla="*/ 56 w 888"/>
                <a:gd name="T25" fmla="*/ 304 h 568"/>
                <a:gd name="T26" fmla="*/ 104 w 888"/>
                <a:gd name="T27" fmla="*/ 160 h 5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88"/>
                <a:gd name="T43" fmla="*/ 0 h 568"/>
                <a:gd name="T44" fmla="*/ 888 w 888"/>
                <a:gd name="T45" fmla="*/ 568 h 5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88" h="568">
                  <a:moveTo>
                    <a:pt x="104" y="160"/>
                  </a:moveTo>
                  <a:cubicBezTo>
                    <a:pt x="144" y="120"/>
                    <a:pt x="240" y="88"/>
                    <a:pt x="296" y="64"/>
                  </a:cubicBezTo>
                  <a:cubicBezTo>
                    <a:pt x="352" y="40"/>
                    <a:pt x="392" y="0"/>
                    <a:pt x="440" y="16"/>
                  </a:cubicBezTo>
                  <a:cubicBezTo>
                    <a:pt x="488" y="32"/>
                    <a:pt x="544" y="128"/>
                    <a:pt x="584" y="160"/>
                  </a:cubicBezTo>
                  <a:cubicBezTo>
                    <a:pt x="624" y="192"/>
                    <a:pt x="632" y="184"/>
                    <a:pt x="680" y="208"/>
                  </a:cubicBezTo>
                  <a:cubicBezTo>
                    <a:pt x="728" y="232"/>
                    <a:pt x="856" y="264"/>
                    <a:pt x="872" y="304"/>
                  </a:cubicBezTo>
                  <a:cubicBezTo>
                    <a:pt x="888" y="344"/>
                    <a:pt x="808" y="408"/>
                    <a:pt x="776" y="448"/>
                  </a:cubicBezTo>
                  <a:cubicBezTo>
                    <a:pt x="744" y="488"/>
                    <a:pt x="728" y="536"/>
                    <a:pt x="680" y="544"/>
                  </a:cubicBezTo>
                  <a:cubicBezTo>
                    <a:pt x="632" y="552"/>
                    <a:pt x="544" y="496"/>
                    <a:pt x="488" y="496"/>
                  </a:cubicBezTo>
                  <a:cubicBezTo>
                    <a:pt x="432" y="496"/>
                    <a:pt x="408" y="536"/>
                    <a:pt x="344" y="544"/>
                  </a:cubicBezTo>
                  <a:cubicBezTo>
                    <a:pt x="280" y="552"/>
                    <a:pt x="160" y="568"/>
                    <a:pt x="104" y="544"/>
                  </a:cubicBezTo>
                  <a:cubicBezTo>
                    <a:pt x="48" y="520"/>
                    <a:pt x="16" y="440"/>
                    <a:pt x="8" y="400"/>
                  </a:cubicBezTo>
                  <a:cubicBezTo>
                    <a:pt x="0" y="360"/>
                    <a:pt x="40" y="344"/>
                    <a:pt x="56" y="304"/>
                  </a:cubicBezTo>
                  <a:cubicBezTo>
                    <a:pt x="72" y="264"/>
                    <a:pt x="64" y="200"/>
                    <a:pt x="104" y="160"/>
                  </a:cubicBezTo>
                  <a:close/>
                </a:path>
              </a:pathLst>
            </a:custGeom>
            <a:noFill/>
            <a:ln w="9525">
              <a:solidFill>
                <a:srgbClr val="BB3FC1"/>
              </a:solidFill>
              <a:prstDash val="dash"/>
              <a:miter lim="800000"/>
              <a:headEnd/>
              <a:tailEnd/>
            </a:ln>
          </p:spPr>
          <p:txBody>
            <a:bodyPr lIns="90000" tIns="46800" rIns="90000" bIns="4680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284" name="Freeform 97"/>
            <p:cNvSpPr>
              <a:spLocks/>
            </p:cNvSpPr>
            <p:nvPr/>
          </p:nvSpPr>
          <p:spPr bwMode="auto">
            <a:xfrm>
              <a:off x="3303" y="2616"/>
              <a:ext cx="496" cy="848"/>
            </a:xfrm>
            <a:custGeom>
              <a:avLst/>
              <a:gdLst>
                <a:gd name="T0" fmla="*/ 144 w 496"/>
                <a:gd name="T1" fmla="*/ 744 h 848"/>
                <a:gd name="T2" fmla="*/ 48 w 496"/>
                <a:gd name="T3" fmla="*/ 552 h 848"/>
                <a:gd name="T4" fmla="*/ 0 w 496"/>
                <a:gd name="T5" fmla="*/ 312 h 848"/>
                <a:gd name="T6" fmla="*/ 48 w 496"/>
                <a:gd name="T7" fmla="*/ 24 h 848"/>
                <a:gd name="T8" fmla="*/ 240 w 496"/>
                <a:gd name="T9" fmla="*/ 168 h 848"/>
                <a:gd name="T10" fmla="*/ 432 w 496"/>
                <a:gd name="T11" fmla="*/ 360 h 848"/>
                <a:gd name="T12" fmla="*/ 480 w 496"/>
                <a:gd name="T13" fmla="*/ 648 h 848"/>
                <a:gd name="T14" fmla="*/ 336 w 496"/>
                <a:gd name="T15" fmla="*/ 792 h 848"/>
                <a:gd name="T16" fmla="*/ 240 w 496"/>
                <a:gd name="T17" fmla="*/ 840 h 848"/>
                <a:gd name="T18" fmla="*/ 144 w 496"/>
                <a:gd name="T19" fmla="*/ 744 h 8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6"/>
                <a:gd name="T31" fmla="*/ 0 h 848"/>
                <a:gd name="T32" fmla="*/ 496 w 496"/>
                <a:gd name="T33" fmla="*/ 848 h 8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6" h="848">
                  <a:moveTo>
                    <a:pt x="144" y="744"/>
                  </a:moveTo>
                  <a:cubicBezTo>
                    <a:pt x="112" y="696"/>
                    <a:pt x="72" y="624"/>
                    <a:pt x="48" y="552"/>
                  </a:cubicBezTo>
                  <a:cubicBezTo>
                    <a:pt x="24" y="480"/>
                    <a:pt x="0" y="400"/>
                    <a:pt x="0" y="312"/>
                  </a:cubicBezTo>
                  <a:cubicBezTo>
                    <a:pt x="0" y="224"/>
                    <a:pt x="8" y="48"/>
                    <a:pt x="48" y="24"/>
                  </a:cubicBezTo>
                  <a:cubicBezTo>
                    <a:pt x="88" y="0"/>
                    <a:pt x="176" y="112"/>
                    <a:pt x="240" y="168"/>
                  </a:cubicBezTo>
                  <a:cubicBezTo>
                    <a:pt x="304" y="224"/>
                    <a:pt x="392" y="280"/>
                    <a:pt x="432" y="360"/>
                  </a:cubicBezTo>
                  <a:cubicBezTo>
                    <a:pt x="472" y="440"/>
                    <a:pt x="496" y="576"/>
                    <a:pt x="480" y="648"/>
                  </a:cubicBezTo>
                  <a:cubicBezTo>
                    <a:pt x="464" y="720"/>
                    <a:pt x="376" y="760"/>
                    <a:pt x="336" y="792"/>
                  </a:cubicBezTo>
                  <a:cubicBezTo>
                    <a:pt x="296" y="824"/>
                    <a:pt x="272" y="848"/>
                    <a:pt x="240" y="840"/>
                  </a:cubicBezTo>
                  <a:cubicBezTo>
                    <a:pt x="208" y="832"/>
                    <a:pt x="176" y="792"/>
                    <a:pt x="144" y="744"/>
                  </a:cubicBezTo>
                  <a:close/>
                </a:path>
              </a:pathLst>
            </a:custGeom>
            <a:noFill/>
            <a:ln w="9525">
              <a:solidFill>
                <a:srgbClr val="3333CC"/>
              </a:solidFill>
              <a:prstDash val="dash"/>
              <a:miter lim="800000"/>
              <a:headEnd/>
              <a:tailEnd/>
            </a:ln>
          </p:spPr>
          <p:txBody>
            <a:bodyPr lIns="90000" tIns="46800" rIns="90000" bIns="4680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grpSp>
    </p:spTree>
    <p:extLst>
      <p:ext uri="{BB962C8B-B14F-4D97-AF65-F5344CB8AC3E}">
        <p14:creationId xmlns:p14="http://schemas.microsoft.com/office/powerpoint/2010/main" val="98381809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defRPr/>
            </a:pPr>
            <a:r>
              <a:rPr lang="zh-CN" altLang="en-US" dirty="0" smtClean="0"/>
              <a:t>将商业问题转换为数据挖掘问题</a:t>
            </a:r>
            <a:endParaRPr lang="en-US" altLang="zh-CN" dirty="0" smtClean="0"/>
          </a:p>
          <a:p>
            <a:pPr lvl="1">
              <a:defRPr/>
            </a:pPr>
            <a:r>
              <a:rPr lang="zh-CN" altLang="en-US" dirty="0" smtClean="0">
                <a:solidFill>
                  <a:srgbClr val="FF0000"/>
                </a:solidFill>
              </a:rPr>
              <a:t>挖掘任务</a:t>
            </a:r>
            <a:endParaRPr lang="en-US" altLang="zh-CN" dirty="0" smtClean="0">
              <a:solidFill>
                <a:srgbClr val="FF0000"/>
              </a:solidFill>
            </a:endParaRPr>
          </a:p>
          <a:p>
            <a:pPr lvl="2">
              <a:defRPr/>
            </a:pPr>
            <a:r>
              <a:rPr lang="zh-CN" altLang="en-US" dirty="0" smtClean="0">
                <a:solidFill>
                  <a:srgbClr val="000066"/>
                </a:solidFill>
                <a:latin typeface="华文新魏" pitchFamily="2" charset="-122"/>
                <a:ea typeface="华文新魏" pitchFamily="2" charset="-122"/>
              </a:rPr>
              <a:t>分类、关联、预测</a:t>
            </a:r>
            <a:endParaRPr lang="en-US" altLang="zh-CN" dirty="0" smtClean="0">
              <a:solidFill>
                <a:srgbClr val="000066"/>
              </a:solidFill>
              <a:latin typeface="华文新魏" pitchFamily="2" charset="-122"/>
              <a:ea typeface="华文新魏" pitchFamily="2" charset="-122"/>
            </a:endParaRPr>
          </a:p>
          <a:p>
            <a:pPr lvl="1">
              <a:defRPr/>
            </a:pPr>
            <a:r>
              <a:rPr lang="zh-CN" altLang="en-US" dirty="0" smtClean="0">
                <a:solidFill>
                  <a:srgbClr val="FF0000"/>
                </a:solidFill>
              </a:rPr>
              <a:t>挖掘结果的应用与交付</a:t>
            </a:r>
            <a:endParaRPr lang="en-US" altLang="zh-CN" dirty="0" smtClean="0">
              <a:solidFill>
                <a:srgbClr val="FF0000"/>
              </a:solidFill>
            </a:endParaRPr>
          </a:p>
          <a:p>
            <a:pPr lvl="2">
              <a:defRPr/>
            </a:pPr>
            <a:r>
              <a:rPr lang="zh-CN" altLang="en-US" dirty="0" smtClean="0">
                <a:solidFill>
                  <a:srgbClr val="000066"/>
                </a:solidFill>
                <a:latin typeface="华文新魏" pitchFamily="2" charset="-122"/>
                <a:ea typeface="华文新魏" pitchFamily="2" charset="-122"/>
              </a:rPr>
              <a:t>客户列表、评分程序</a:t>
            </a:r>
            <a:endParaRPr lang="en-US" altLang="zh-CN" dirty="0" smtClean="0">
              <a:solidFill>
                <a:srgbClr val="000066"/>
              </a:solidFill>
              <a:latin typeface="华文新魏" pitchFamily="2" charset="-122"/>
              <a:ea typeface="华文新魏" pitchFamily="2" charset="-122"/>
            </a:endParaRPr>
          </a:p>
          <a:p>
            <a:pPr lvl="1">
              <a:defRPr/>
            </a:pPr>
            <a:r>
              <a:rPr lang="zh-CN" altLang="en-US" dirty="0" smtClean="0">
                <a:solidFill>
                  <a:srgbClr val="FF0000"/>
                </a:solidFill>
              </a:rPr>
              <a:t>让商业用户和</a:t>
            </a:r>
            <a:r>
              <a:rPr lang="en-US" altLang="zh-CN" dirty="0" smtClean="0">
                <a:solidFill>
                  <a:srgbClr val="FF0000"/>
                </a:solidFill>
              </a:rPr>
              <a:t>IT</a:t>
            </a:r>
            <a:r>
              <a:rPr lang="zh-CN" altLang="en-US" dirty="0" smtClean="0">
                <a:solidFill>
                  <a:srgbClr val="FF0000"/>
                </a:solidFill>
              </a:rPr>
              <a:t>员工参与</a:t>
            </a:r>
            <a:endParaRPr lang="en-US" altLang="zh-CN" dirty="0" smtClean="0">
              <a:solidFill>
                <a:srgbClr val="FF0000"/>
              </a:solidFill>
            </a:endParaRPr>
          </a:p>
          <a:p>
            <a:pPr lvl="2">
              <a:defRPr/>
            </a:pPr>
            <a:r>
              <a:rPr lang="zh-CN" altLang="en-US" dirty="0" smtClean="0">
                <a:solidFill>
                  <a:srgbClr val="000066"/>
                </a:solidFill>
                <a:latin typeface="华文新魏" pitchFamily="2" charset="-122"/>
                <a:ea typeface="华文新魏" pitchFamily="2" charset="-122"/>
              </a:rPr>
              <a:t>谁最喜欢酸奶酪</a:t>
            </a:r>
            <a:endParaRPr lang="en-US" altLang="zh-CN" dirty="0" smtClean="0">
              <a:solidFill>
                <a:srgbClr val="000066"/>
              </a:solidFill>
              <a:latin typeface="华文新魏" pitchFamily="2" charset="-122"/>
              <a:ea typeface="华文新魏" pitchFamily="2" charset="-122"/>
            </a:endParaRPr>
          </a:p>
          <a:p>
            <a:pPr lvl="2">
              <a:defRPr/>
            </a:pPr>
            <a:r>
              <a:rPr lang="zh-CN" altLang="en-US" sz="2000" dirty="0">
                <a:solidFill>
                  <a:srgbClr val="000066"/>
                </a:solidFill>
                <a:latin typeface="华文新魏" pitchFamily="2" charset="-122"/>
                <a:ea typeface="华文新魏" pitchFamily="2" charset="-122"/>
              </a:rPr>
              <a:t>分类算法给出按喜欢程度划分的客户列表，但却不能满足需求，因为他们想知道哪些年龄、收入和居住地的人最喜欢，以便进行定向广告。按照购物行为而不是人口统计进行挖掘不能满足需求</a:t>
            </a:r>
            <a:endParaRPr lang="zh-CN" altLang="en-US" sz="2000" dirty="0">
              <a:solidFill>
                <a:srgbClr val="000066"/>
              </a:solidFill>
              <a:latin typeface="华文新魏" pitchFamily="2" charset="-122"/>
              <a:ea typeface="华文新魏" pitchFamily="2" charset="-122"/>
            </a:endParaRPr>
          </a:p>
        </p:txBody>
      </p:sp>
      <p:sp>
        <p:nvSpPr>
          <p:cNvPr id="5" name="矩形 4"/>
          <p:cNvSpPr/>
          <p:nvPr/>
        </p:nvSpPr>
        <p:spPr>
          <a:xfrm>
            <a:off x="2819400" y="-25063"/>
            <a:ext cx="64008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数据挖掘方法论</a:t>
            </a:r>
          </a:p>
        </p:txBody>
      </p:sp>
    </p:spTree>
    <p:extLst>
      <p:ext uri="{BB962C8B-B14F-4D97-AF65-F5344CB8AC3E}">
        <p14:creationId xmlns:p14="http://schemas.microsoft.com/office/powerpoint/2010/main" val="284062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105"/>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聚类</a:t>
            </a:r>
            <a:r>
              <a:rPr kumimoji="0" lang="zh-CN" altLang="en-US" sz="32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：基于密度</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grpSp>
        <p:nvGrpSpPr>
          <p:cNvPr id="2" name="Group 4"/>
          <p:cNvGrpSpPr>
            <a:grpSpLocks/>
          </p:cNvGrpSpPr>
          <p:nvPr/>
        </p:nvGrpSpPr>
        <p:grpSpPr bwMode="auto">
          <a:xfrm>
            <a:off x="2433638" y="1290637"/>
            <a:ext cx="3879850" cy="1663700"/>
            <a:chOff x="3316" y="2788"/>
            <a:chExt cx="2444" cy="1048"/>
          </a:xfrm>
        </p:grpSpPr>
        <p:grpSp>
          <p:nvGrpSpPr>
            <p:cNvPr id="3" name="Group 5"/>
            <p:cNvGrpSpPr>
              <a:grpSpLocks/>
            </p:cNvGrpSpPr>
            <p:nvPr/>
          </p:nvGrpSpPr>
          <p:grpSpPr bwMode="auto">
            <a:xfrm>
              <a:off x="3316" y="2788"/>
              <a:ext cx="1048" cy="1048"/>
              <a:chOff x="3316" y="2788"/>
              <a:chExt cx="1048" cy="1048"/>
            </a:xfrm>
          </p:grpSpPr>
          <p:sp>
            <p:nvSpPr>
              <p:cNvPr id="192" name="Oval 6"/>
              <p:cNvSpPr>
                <a:spLocks noChangeArrowheads="1"/>
              </p:cNvSpPr>
              <p:nvPr/>
            </p:nvSpPr>
            <p:spPr bwMode="auto">
              <a:xfrm>
                <a:off x="3386" y="3281"/>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3" name="Oval 7"/>
              <p:cNvSpPr>
                <a:spLocks noChangeArrowheads="1"/>
              </p:cNvSpPr>
              <p:nvPr/>
            </p:nvSpPr>
            <p:spPr bwMode="auto">
              <a:xfrm>
                <a:off x="3598" y="3351"/>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4" name="Oval 8"/>
              <p:cNvSpPr>
                <a:spLocks noChangeArrowheads="1"/>
              </p:cNvSpPr>
              <p:nvPr/>
            </p:nvSpPr>
            <p:spPr bwMode="auto">
              <a:xfrm>
                <a:off x="3598" y="3140"/>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5" name="Oval 9"/>
              <p:cNvSpPr>
                <a:spLocks noChangeArrowheads="1"/>
              </p:cNvSpPr>
              <p:nvPr/>
            </p:nvSpPr>
            <p:spPr bwMode="auto">
              <a:xfrm>
                <a:off x="3316" y="3562"/>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6" name="Oval 10"/>
              <p:cNvSpPr>
                <a:spLocks noChangeArrowheads="1"/>
              </p:cNvSpPr>
              <p:nvPr/>
            </p:nvSpPr>
            <p:spPr bwMode="auto">
              <a:xfrm>
                <a:off x="3457" y="3422"/>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7" name="Oval 11"/>
              <p:cNvSpPr>
                <a:spLocks noChangeArrowheads="1"/>
              </p:cNvSpPr>
              <p:nvPr/>
            </p:nvSpPr>
            <p:spPr bwMode="auto">
              <a:xfrm>
                <a:off x="3457" y="3562"/>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8" name="Oval 12"/>
              <p:cNvSpPr>
                <a:spLocks noChangeArrowheads="1"/>
              </p:cNvSpPr>
              <p:nvPr/>
            </p:nvSpPr>
            <p:spPr bwMode="auto">
              <a:xfrm>
                <a:off x="3668" y="3633"/>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9" name="Oval 13"/>
              <p:cNvSpPr>
                <a:spLocks noChangeArrowheads="1"/>
              </p:cNvSpPr>
              <p:nvPr/>
            </p:nvSpPr>
            <p:spPr bwMode="auto">
              <a:xfrm>
                <a:off x="3668" y="2788"/>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0" name="Oval 14"/>
              <p:cNvSpPr>
                <a:spLocks noChangeArrowheads="1"/>
              </p:cNvSpPr>
              <p:nvPr/>
            </p:nvSpPr>
            <p:spPr bwMode="auto">
              <a:xfrm>
                <a:off x="3668" y="2999"/>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1" name="Oval 15"/>
              <p:cNvSpPr>
                <a:spLocks noChangeArrowheads="1"/>
              </p:cNvSpPr>
              <p:nvPr/>
            </p:nvSpPr>
            <p:spPr bwMode="auto">
              <a:xfrm>
                <a:off x="4090" y="3422"/>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2" name="Oval 16"/>
              <p:cNvSpPr>
                <a:spLocks noChangeArrowheads="1"/>
              </p:cNvSpPr>
              <p:nvPr/>
            </p:nvSpPr>
            <p:spPr bwMode="auto">
              <a:xfrm>
                <a:off x="3950" y="3140"/>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3" name="Oval 17"/>
              <p:cNvSpPr>
                <a:spLocks noChangeArrowheads="1"/>
              </p:cNvSpPr>
              <p:nvPr/>
            </p:nvSpPr>
            <p:spPr bwMode="auto">
              <a:xfrm>
                <a:off x="3598" y="3492"/>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4" name="Oval 18"/>
              <p:cNvSpPr>
                <a:spLocks noChangeArrowheads="1"/>
              </p:cNvSpPr>
              <p:nvPr/>
            </p:nvSpPr>
            <p:spPr bwMode="auto">
              <a:xfrm>
                <a:off x="3738" y="3351"/>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5" name="Oval 19"/>
              <p:cNvSpPr>
                <a:spLocks noChangeArrowheads="1"/>
              </p:cNvSpPr>
              <p:nvPr/>
            </p:nvSpPr>
            <p:spPr bwMode="auto">
              <a:xfrm>
                <a:off x="3879" y="3562"/>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6" name="Oval 20"/>
              <p:cNvSpPr>
                <a:spLocks noChangeArrowheads="1"/>
              </p:cNvSpPr>
              <p:nvPr/>
            </p:nvSpPr>
            <p:spPr bwMode="auto">
              <a:xfrm>
                <a:off x="4231" y="3633"/>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7" name="Oval 21"/>
              <p:cNvSpPr>
                <a:spLocks noChangeArrowheads="1"/>
              </p:cNvSpPr>
              <p:nvPr/>
            </p:nvSpPr>
            <p:spPr bwMode="auto">
              <a:xfrm>
                <a:off x="3457" y="3140"/>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8" name="Rectangle 22"/>
              <p:cNvSpPr>
                <a:spLocks noChangeArrowheads="1"/>
              </p:cNvSpPr>
              <p:nvPr/>
            </p:nvSpPr>
            <p:spPr bwMode="auto">
              <a:xfrm>
                <a:off x="3984" y="2976"/>
                <a:ext cx="240" cy="233"/>
              </a:xfrm>
              <a:prstGeom prst="rect">
                <a:avLst/>
              </a:prstGeom>
              <a:noFill/>
              <a:ln w="9525">
                <a:noFill/>
                <a:miter lim="800000"/>
                <a:headEnd/>
                <a:tailEnd/>
              </a:ln>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p</a:t>
                </a:r>
              </a:p>
            </p:txBody>
          </p:sp>
          <p:sp>
            <p:nvSpPr>
              <p:cNvPr id="209" name="Rectangle 23"/>
              <p:cNvSpPr>
                <a:spLocks noChangeArrowheads="1"/>
              </p:cNvSpPr>
              <p:nvPr/>
            </p:nvSpPr>
            <p:spPr bwMode="auto">
              <a:xfrm>
                <a:off x="3792" y="3216"/>
                <a:ext cx="240" cy="233"/>
              </a:xfrm>
              <a:prstGeom prst="rect">
                <a:avLst/>
              </a:prstGeom>
              <a:noFill/>
              <a:ln w="9525">
                <a:noFill/>
                <a:miter lim="800000"/>
                <a:headEnd/>
                <a:tailEnd/>
              </a:ln>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q</a:t>
                </a:r>
              </a:p>
            </p:txBody>
          </p:sp>
        </p:grpSp>
        <p:sp>
          <p:nvSpPr>
            <p:cNvPr id="191" name="Rectangle 24"/>
            <p:cNvSpPr>
              <a:spLocks noChangeArrowheads="1"/>
            </p:cNvSpPr>
            <p:nvPr/>
          </p:nvSpPr>
          <p:spPr bwMode="auto">
            <a:xfrm>
              <a:off x="4608" y="2976"/>
              <a:ext cx="1152" cy="495"/>
            </a:xfrm>
            <a:prstGeom prst="rect">
              <a:avLst/>
            </a:prstGeom>
            <a:noFill/>
            <a:ln w="9525">
              <a:noFill/>
              <a:miter lim="800000"/>
              <a:headEnd/>
              <a:tailEnd/>
            </a:ln>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MinPts = 5</a:t>
              </a:r>
            </a:p>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Eps = 1 cm</a:t>
              </a:r>
            </a:p>
          </p:txBody>
        </p:sp>
      </p:grpSp>
      <p:grpSp>
        <p:nvGrpSpPr>
          <p:cNvPr id="4" name="Group 47"/>
          <p:cNvGrpSpPr>
            <a:grpSpLocks/>
          </p:cNvGrpSpPr>
          <p:nvPr/>
        </p:nvGrpSpPr>
        <p:grpSpPr bwMode="auto">
          <a:xfrm>
            <a:off x="7546975" y="1219200"/>
            <a:ext cx="2090738" cy="1790700"/>
            <a:chOff x="4013" y="1104"/>
            <a:chExt cx="1317" cy="1128"/>
          </a:xfrm>
        </p:grpSpPr>
        <p:sp>
          <p:nvSpPr>
            <p:cNvPr id="211" name="Oval 25"/>
            <p:cNvSpPr>
              <a:spLocks noChangeArrowheads="1"/>
            </p:cNvSpPr>
            <p:nvPr/>
          </p:nvSpPr>
          <p:spPr bwMode="auto">
            <a:xfrm>
              <a:off x="4422" y="1549"/>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2" name="Oval 26"/>
            <p:cNvSpPr>
              <a:spLocks noChangeArrowheads="1"/>
            </p:cNvSpPr>
            <p:nvPr/>
          </p:nvSpPr>
          <p:spPr bwMode="auto">
            <a:xfrm>
              <a:off x="4634" y="1619"/>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3" name="Oval 27"/>
            <p:cNvSpPr>
              <a:spLocks noChangeArrowheads="1"/>
            </p:cNvSpPr>
            <p:nvPr/>
          </p:nvSpPr>
          <p:spPr bwMode="auto">
            <a:xfrm>
              <a:off x="4634" y="1408"/>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4" name="Oval 28"/>
            <p:cNvSpPr>
              <a:spLocks noChangeArrowheads="1"/>
            </p:cNvSpPr>
            <p:nvPr/>
          </p:nvSpPr>
          <p:spPr bwMode="auto">
            <a:xfrm>
              <a:off x="4352" y="1830"/>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5" name="Oval 29"/>
            <p:cNvSpPr>
              <a:spLocks noChangeArrowheads="1"/>
            </p:cNvSpPr>
            <p:nvPr/>
          </p:nvSpPr>
          <p:spPr bwMode="auto">
            <a:xfrm>
              <a:off x="4493" y="1690"/>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6" name="Oval 30"/>
            <p:cNvSpPr>
              <a:spLocks noChangeArrowheads="1"/>
            </p:cNvSpPr>
            <p:nvPr/>
          </p:nvSpPr>
          <p:spPr bwMode="auto">
            <a:xfrm>
              <a:off x="4493" y="1830"/>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7" name="Oval 31"/>
            <p:cNvSpPr>
              <a:spLocks noChangeArrowheads="1"/>
            </p:cNvSpPr>
            <p:nvPr/>
          </p:nvSpPr>
          <p:spPr bwMode="auto">
            <a:xfrm>
              <a:off x="4704" y="1901"/>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8" name="Oval 32"/>
            <p:cNvSpPr>
              <a:spLocks noChangeArrowheads="1"/>
            </p:cNvSpPr>
            <p:nvPr/>
          </p:nvSpPr>
          <p:spPr bwMode="auto">
            <a:xfrm>
              <a:off x="4704" y="1267"/>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9" name="Oval 33"/>
            <p:cNvSpPr>
              <a:spLocks noChangeArrowheads="1"/>
            </p:cNvSpPr>
            <p:nvPr/>
          </p:nvSpPr>
          <p:spPr bwMode="auto">
            <a:xfrm>
              <a:off x="5126" y="1690"/>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20" name="Oval 34"/>
            <p:cNvSpPr>
              <a:spLocks noChangeArrowheads="1"/>
            </p:cNvSpPr>
            <p:nvPr/>
          </p:nvSpPr>
          <p:spPr bwMode="auto">
            <a:xfrm>
              <a:off x="4986" y="1408"/>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21" name="Oval 35"/>
            <p:cNvSpPr>
              <a:spLocks noChangeArrowheads="1"/>
            </p:cNvSpPr>
            <p:nvPr/>
          </p:nvSpPr>
          <p:spPr bwMode="auto">
            <a:xfrm>
              <a:off x="4634" y="1760"/>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22" name="Oval 36"/>
            <p:cNvSpPr>
              <a:spLocks noChangeArrowheads="1"/>
            </p:cNvSpPr>
            <p:nvPr/>
          </p:nvSpPr>
          <p:spPr bwMode="auto">
            <a:xfrm>
              <a:off x="4774" y="1619"/>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23" name="Oval 37"/>
            <p:cNvSpPr>
              <a:spLocks noChangeArrowheads="1"/>
            </p:cNvSpPr>
            <p:nvPr/>
          </p:nvSpPr>
          <p:spPr bwMode="auto">
            <a:xfrm>
              <a:off x="4915" y="1830"/>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24" name="Oval 38"/>
            <p:cNvSpPr>
              <a:spLocks noChangeArrowheads="1"/>
            </p:cNvSpPr>
            <p:nvPr/>
          </p:nvSpPr>
          <p:spPr bwMode="auto">
            <a:xfrm>
              <a:off x="5267" y="1901"/>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25" name="Oval 39"/>
            <p:cNvSpPr>
              <a:spLocks noChangeArrowheads="1"/>
            </p:cNvSpPr>
            <p:nvPr/>
          </p:nvSpPr>
          <p:spPr bwMode="auto">
            <a:xfrm>
              <a:off x="4464" y="1536"/>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26" name="Oval 40"/>
            <p:cNvSpPr>
              <a:spLocks noChangeArrowheads="1"/>
            </p:cNvSpPr>
            <p:nvPr/>
          </p:nvSpPr>
          <p:spPr bwMode="auto">
            <a:xfrm>
              <a:off x="4013" y="1456"/>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27" name="Rectangle 41"/>
            <p:cNvSpPr>
              <a:spLocks noChangeArrowheads="1"/>
            </p:cNvSpPr>
            <p:nvPr/>
          </p:nvSpPr>
          <p:spPr bwMode="auto">
            <a:xfrm>
              <a:off x="5020" y="1292"/>
              <a:ext cx="240" cy="233"/>
            </a:xfrm>
            <a:prstGeom prst="rect">
              <a:avLst/>
            </a:prstGeom>
            <a:noFill/>
            <a:ln w="9525">
              <a:noFill/>
              <a:miter lim="800000"/>
              <a:headEnd/>
              <a:tailEnd/>
            </a:ln>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1" i="1"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p</a:t>
              </a:r>
            </a:p>
          </p:txBody>
        </p:sp>
        <p:sp>
          <p:nvSpPr>
            <p:cNvPr id="228" name="Rectangle 42"/>
            <p:cNvSpPr>
              <a:spLocks noChangeArrowheads="1"/>
            </p:cNvSpPr>
            <p:nvPr/>
          </p:nvSpPr>
          <p:spPr bwMode="auto">
            <a:xfrm>
              <a:off x="4156" y="1724"/>
              <a:ext cx="240" cy="233"/>
            </a:xfrm>
            <a:prstGeom prst="rect">
              <a:avLst/>
            </a:prstGeom>
            <a:noFill/>
            <a:ln w="9525">
              <a:noFill/>
              <a:miter lim="800000"/>
              <a:headEnd/>
              <a:tailEnd/>
            </a:ln>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1" i="1"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q</a:t>
              </a:r>
            </a:p>
          </p:txBody>
        </p:sp>
        <p:sp>
          <p:nvSpPr>
            <p:cNvPr id="229" name="Oval 43"/>
            <p:cNvSpPr>
              <a:spLocks noChangeArrowheads="1"/>
            </p:cNvSpPr>
            <p:nvPr/>
          </p:nvSpPr>
          <p:spPr bwMode="auto">
            <a:xfrm>
              <a:off x="4608" y="1104"/>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30" name="Rectangle 44"/>
            <p:cNvSpPr>
              <a:spLocks noChangeArrowheads="1"/>
            </p:cNvSpPr>
            <p:nvPr/>
          </p:nvSpPr>
          <p:spPr bwMode="auto">
            <a:xfrm>
              <a:off x="4636" y="1580"/>
              <a:ext cx="384" cy="233"/>
            </a:xfrm>
            <a:prstGeom prst="rect">
              <a:avLst/>
            </a:prstGeom>
            <a:noFill/>
            <a:ln w="9525">
              <a:noFill/>
              <a:miter lim="800000"/>
              <a:headEnd/>
              <a:tailEnd/>
            </a:ln>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1" i="1"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p</a:t>
              </a:r>
              <a:r>
                <a:rPr kumimoji="0" lang="en-US" altLang="zh-CN" sz="1800" b="1" i="1" u="none" strike="noStrike" kern="0" cap="none" spc="0" normalizeH="0" baseline="-25000" noProof="0">
                  <a:ln>
                    <a:noFill/>
                  </a:ln>
                  <a:solidFill>
                    <a:sysClr val="windowText" lastClr="000000"/>
                  </a:solidFill>
                  <a:effectLst/>
                  <a:uLnTx/>
                  <a:uFillTx/>
                  <a:latin typeface="Times New Roman" pitchFamily="18" charset="0"/>
                  <a:ea typeface="楷体_GB2312" pitchFamily="49" charset="-122"/>
                  <a:cs typeface="Arial" charset="0"/>
                </a:rPr>
                <a:t>1</a:t>
              </a:r>
            </a:p>
          </p:txBody>
        </p:sp>
        <p:sp>
          <p:nvSpPr>
            <p:cNvPr id="231" name="Line 45"/>
            <p:cNvSpPr>
              <a:spLocks noChangeShapeType="1"/>
            </p:cNvSpPr>
            <p:nvPr/>
          </p:nvSpPr>
          <p:spPr bwMode="auto">
            <a:xfrm flipH="1">
              <a:off x="4684" y="1484"/>
              <a:ext cx="288" cy="144"/>
            </a:xfrm>
            <a:prstGeom prst="line">
              <a:avLst/>
            </a:prstGeom>
            <a:noFill/>
            <a:ln w="25400">
              <a:solidFill>
                <a:srgbClr val="000000"/>
              </a:solidFill>
              <a:round/>
              <a:headEnd type="stealth" w="lg" len="med"/>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32" name="Line 46"/>
            <p:cNvSpPr>
              <a:spLocks noChangeShapeType="1"/>
            </p:cNvSpPr>
            <p:nvPr/>
          </p:nvSpPr>
          <p:spPr bwMode="auto">
            <a:xfrm flipV="1">
              <a:off x="4368" y="1680"/>
              <a:ext cx="288" cy="192"/>
            </a:xfrm>
            <a:prstGeom prst="line">
              <a:avLst/>
            </a:prstGeom>
            <a:noFill/>
            <a:ln w="25400">
              <a:solidFill>
                <a:srgbClr val="000000"/>
              </a:solidFill>
              <a:round/>
              <a:headEnd/>
              <a:tailEnd type="stealth" w="med"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grpSp>
      <p:grpSp>
        <p:nvGrpSpPr>
          <p:cNvPr id="5" name="Group 48"/>
          <p:cNvGrpSpPr>
            <a:grpSpLocks/>
          </p:cNvGrpSpPr>
          <p:nvPr/>
        </p:nvGrpSpPr>
        <p:grpSpPr bwMode="auto">
          <a:xfrm>
            <a:off x="4667250" y="4005262"/>
            <a:ext cx="2863850" cy="1638300"/>
            <a:chOff x="3428" y="2740"/>
            <a:chExt cx="1804" cy="1032"/>
          </a:xfrm>
        </p:grpSpPr>
        <p:sp>
          <p:nvSpPr>
            <p:cNvPr id="234" name="Oval 49"/>
            <p:cNvSpPr>
              <a:spLocks noChangeArrowheads="1"/>
            </p:cNvSpPr>
            <p:nvPr/>
          </p:nvSpPr>
          <p:spPr bwMode="auto">
            <a:xfrm>
              <a:off x="3914" y="3089"/>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35" name="Oval 50"/>
            <p:cNvSpPr>
              <a:spLocks noChangeArrowheads="1"/>
            </p:cNvSpPr>
            <p:nvPr/>
          </p:nvSpPr>
          <p:spPr bwMode="auto">
            <a:xfrm>
              <a:off x="4126" y="3159"/>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36" name="Oval 51"/>
            <p:cNvSpPr>
              <a:spLocks noChangeArrowheads="1"/>
            </p:cNvSpPr>
            <p:nvPr/>
          </p:nvSpPr>
          <p:spPr bwMode="auto">
            <a:xfrm>
              <a:off x="4126" y="2948"/>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37" name="Oval 52"/>
            <p:cNvSpPr>
              <a:spLocks noChangeArrowheads="1"/>
            </p:cNvSpPr>
            <p:nvPr/>
          </p:nvSpPr>
          <p:spPr bwMode="auto">
            <a:xfrm>
              <a:off x="3844" y="3370"/>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38" name="Oval 53"/>
            <p:cNvSpPr>
              <a:spLocks noChangeArrowheads="1"/>
            </p:cNvSpPr>
            <p:nvPr/>
          </p:nvSpPr>
          <p:spPr bwMode="auto">
            <a:xfrm>
              <a:off x="3985" y="3230"/>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39" name="Oval 54"/>
            <p:cNvSpPr>
              <a:spLocks noChangeArrowheads="1"/>
            </p:cNvSpPr>
            <p:nvPr/>
          </p:nvSpPr>
          <p:spPr bwMode="auto">
            <a:xfrm>
              <a:off x="4129" y="3514"/>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0" name="Oval 55"/>
            <p:cNvSpPr>
              <a:spLocks noChangeArrowheads="1"/>
            </p:cNvSpPr>
            <p:nvPr/>
          </p:nvSpPr>
          <p:spPr bwMode="auto">
            <a:xfrm>
              <a:off x="4196" y="3297"/>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1" name="Oval 56"/>
            <p:cNvSpPr>
              <a:spLocks noChangeArrowheads="1"/>
            </p:cNvSpPr>
            <p:nvPr/>
          </p:nvSpPr>
          <p:spPr bwMode="auto">
            <a:xfrm>
              <a:off x="4196" y="2807"/>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2" name="Oval 57"/>
            <p:cNvSpPr>
              <a:spLocks noChangeArrowheads="1"/>
            </p:cNvSpPr>
            <p:nvPr/>
          </p:nvSpPr>
          <p:spPr bwMode="auto">
            <a:xfrm>
              <a:off x="4618" y="3230"/>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3" name="Oval 58"/>
            <p:cNvSpPr>
              <a:spLocks noChangeArrowheads="1"/>
            </p:cNvSpPr>
            <p:nvPr/>
          </p:nvSpPr>
          <p:spPr bwMode="auto">
            <a:xfrm>
              <a:off x="4478" y="2948"/>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4" name="Oval 59"/>
            <p:cNvSpPr>
              <a:spLocks noChangeArrowheads="1"/>
            </p:cNvSpPr>
            <p:nvPr/>
          </p:nvSpPr>
          <p:spPr bwMode="auto">
            <a:xfrm>
              <a:off x="3694" y="3252"/>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5" name="Oval 60"/>
            <p:cNvSpPr>
              <a:spLocks noChangeArrowheads="1"/>
            </p:cNvSpPr>
            <p:nvPr/>
          </p:nvSpPr>
          <p:spPr bwMode="auto">
            <a:xfrm>
              <a:off x="4266" y="3159"/>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6" name="Oval 61"/>
            <p:cNvSpPr>
              <a:spLocks noChangeArrowheads="1"/>
            </p:cNvSpPr>
            <p:nvPr/>
          </p:nvSpPr>
          <p:spPr bwMode="auto">
            <a:xfrm>
              <a:off x="4407" y="3370"/>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7" name="Oval 62"/>
            <p:cNvSpPr>
              <a:spLocks noChangeArrowheads="1"/>
            </p:cNvSpPr>
            <p:nvPr/>
          </p:nvSpPr>
          <p:spPr bwMode="auto">
            <a:xfrm>
              <a:off x="4759" y="3441"/>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48" name="Rectangle 63"/>
            <p:cNvSpPr>
              <a:spLocks noChangeArrowheads="1"/>
            </p:cNvSpPr>
            <p:nvPr/>
          </p:nvSpPr>
          <p:spPr bwMode="auto">
            <a:xfrm>
              <a:off x="3504" y="2832"/>
              <a:ext cx="240" cy="233"/>
            </a:xfrm>
            <a:prstGeom prst="rect">
              <a:avLst/>
            </a:prstGeom>
            <a:noFill/>
            <a:ln w="9525">
              <a:noFill/>
              <a:miter lim="800000"/>
              <a:headEnd/>
              <a:tailEnd/>
            </a:ln>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1" i="1"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p</a:t>
              </a:r>
            </a:p>
          </p:txBody>
        </p:sp>
        <p:sp>
          <p:nvSpPr>
            <p:cNvPr id="249" name="Rectangle 64"/>
            <p:cNvSpPr>
              <a:spLocks noChangeArrowheads="1"/>
            </p:cNvSpPr>
            <p:nvPr/>
          </p:nvSpPr>
          <p:spPr bwMode="auto">
            <a:xfrm>
              <a:off x="4992" y="2832"/>
              <a:ext cx="240" cy="233"/>
            </a:xfrm>
            <a:prstGeom prst="rect">
              <a:avLst/>
            </a:prstGeom>
            <a:noFill/>
            <a:ln w="9525">
              <a:noFill/>
              <a:miter lim="800000"/>
              <a:headEnd/>
              <a:tailEnd/>
            </a:ln>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1" i="1"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q</a:t>
              </a:r>
            </a:p>
          </p:txBody>
        </p:sp>
        <p:sp>
          <p:nvSpPr>
            <p:cNvPr id="250" name="Oval 65"/>
            <p:cNvSpPr>
              <a:spLocks noChangeArrowheads="1"/>
            </p:cNvSpPr>
            <p:nvPr/>
          </p:nvSpPr>
          <p:spPr bwMode="auto">
            <a:xfrm>
              <a:off x="4858" y="3182"/>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51" name="Oval 66"/>
            <p:cNvSpPr>
              <a:spLocks noChangeArrowheads="1"/>
            </p:cNvSpPr>
            <p:nvPr/>
          </p:nvSpPr>
          <p:spPr bwMode="auto">
            <a:xfrm>
              <a:off x="4506" y="3207"/>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52" name="Oval 67"/>
            <p:cNvSpPr>
              <a:spLocks noChangeArrowheads="1"/>
            </p:cNvSpPr>
            <p:nvPr/>
          </p:nvSpPr>
          <p:spPr bwMode="auto">
            <a:xfrm>
              <a:off x="4647" y="3322"/>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53" name="Oval 68"/>
            <p:cNvSpPr>
              <a:spLocks noChangeArrowheads="1"/>
            </p:cNvSpPr>
            <p:nvPr/>
          </p:nvSpPr>
          <p:spPr bwMode="auto">
            <a:xfrm>
              <a:off x="4954" y="2942"/>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54" name="Oval 69"/>
            <p:cNvSpPr>
              <a:spLocks noChangeArrowheads="1"/>
            </p:cNvSpPr>
            <p:nvPr/>
          </p:nvSpPr>
          <p:spPr bwMode="auto">
            <a:xfrm>
              <a:off x="4602" y="2871"/>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55" name="Oval 70"/>
            <p:cNvSpPr>
              <a:spLocks noChangeArrowheads="1"/>
            </p:cNvSpPr>
            <p:nvPr/>
          </p:nvSpPr>
          <p:spPr bwMode="auto">
            <a:xfrm>
              <a:off x="4791" y="3034"/>
              <a:ext cx="63"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56" name="Oval 71"/>
            <p:cNvSpPr>
              <a:spLocks noChangeArrowheads="1"/>
            </p:cNvSpPr>
            <p:nvPr/>
          </p:nvSpPr>
          <p:spPr bwMode="auto">
            <a:xfrm>
              <a:off x="3524" y="2980"/>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57" name="Oval 72"/>
            <p:cNvSpPr>
              <a:spLocks noChangeArrowheads="1"/>
            </p:cNvSpPr>
            <p:nvPr/>
          </p:nvSpPr>
          <p:spPr bwMode="auto">
            <a:xfrm>
              <a:off x="3860" y="3076"/>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58" name="Oval 73"/>
            <p:cNvSpPr>
              <a:spLocks noChangeArrowheads="1"/>
            </p:cNvSpPr>
            <p:nvPr/>
          </p:nvSpPr>
          <p:spPr bwMode="auto">
            <a:xfrm>
              <a:off x="4244" y="2980"/>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59" name="Oval 74"/>
            <p:cNvSpPr>
              <a:spLocks noChangeArrowheads="1"/>
            </p:cNvSpPr>
            <p:nvPr/>
          </p:nvSpPr>
          <p:spPr bwMode="auto">
            <a:xfrm>
              <a:off x="4484" y="2740"/>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0" name="Line 75"/>
            <p:cNvSpPr>
              <a:spLocks noChangeShapeType="1"/>
            </p:cNvSpPr>
            <p:nvPr/>
          </p:nvSpPr>
          <p:spPr bwMode="auto">
            <a:xfrm flipV="1">
              <a:off x="3888" y="3312"/>
              <a:ext cx="288" cy="96"/>
            </a:xfrm>
            <a:prstGeom prst="line">
              <a:avLst/>
            </a:prstGeom>
            <a:noFill/>
            <a:ln w="25400">
              <a:solidFill>
                <a:srgbClr val="000000"/>
              </a:solidFill>
              <a:round/>
              <a:headEnd type="stealth" w="med" len="lg"/>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1" name="Line 76"/>
            <p:cNvSpPr>
              <a:spLocks noChangeShapeType="1"/>
            </p:cNvSpPr>
            <p:nvPr/>
          </p:nvSpPr>
          <p:spPr bwMode="auto">
            <a:xfrm flipH="1">
              <a:off x="4272" y="3264"/>
              <a:ext cx="240" cy="48"/>
            </a:xfrm>
            <a:prstGeom prst="line">
              <a:avLst/>
            </a:prstGeom>
            <a:noFill/>
            <a:ln w="25400">
              <a:solidFill>
                <a:srgbClr val="000000"/>
              </a:solidFill>
              <a:round/>
              <a:headEnd type="stealth" w="med" len="lg"/>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2" name="Oval 77"/>
            <p:cNvSpPr>
              <a:spLocks noChangeArrowheads="1"/>
            </p:cNvSpPr>
            <p:nvPr/>
          </p:nvSpPr>
          <p:spPr bwMode="auto">
            <a:xfrm>
              <a:off x="3818" y="2993"/>
              <a:ext cx="63"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3" name="Oval 78"/>
            <p:cNvSpPr>
              <a:spLocks noChangeArrowheads="1"/>
            </p:cNvSpPr>
            <p:nvPr/>
          </p:nvSpPr>
          <p:spPr bwMode="auto">
            <a:xfrm>
              <a:off x="3694" y="3044"/>
              <a:ext cx="62" cy="62"/>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4" name="Oval 79"/>
            <p:cNvSpPr>
              <a:spLocks noChangeArrowheads="1"/>
            </p:cNvSpPr>
            <p:nvPr/>
          </p:nvSpPr>
          <p:spPr bwMode="auto">
            <a:xfrm>
              <a:off x="3860" y="2807"/>
              <a:ext cx="62" cy="63"/>
            </a:xfrm>
            <a:prstGeom prst="ellipse">
              <a:avLst/>
            </a:prstGeom>
            <a:solidFill>
              <a:srgbClr val="CC3300"/>
            </a:solid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5" name="Oval 80"/>
            <p:cNvSpPr>
              <a:spLocks noChangeArrowheads="1"/>
            </p:cNvSpPr>
            <p:nvPr/>
          </p:nvSpPr>
          <p:spPr bwMode="auto">
            <a:xfrm>
              <a:off x="3428" y="2740"/>
              <a:ext cx="696" cy="696"/>
            </a:xfrm>
            <a:prstGeom prst="ellipse">
              <a:avLst/>
            </a:prstGeom>
            <a:noFill/>
            <a:ln w="12700">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6" name="Line 81"/>
            <p:cNvSpPr>
              <a:spLocks noChangeShapeType="1"/>
            </p:cNvSpPr>
            <p:nvPr/>
          </p:nvSpPr>
          <p:spPr bwMode="auto">
            <a:xfrm>
              <a:off x="3744" y="3072"/>
              <a:ext cx="96" cy="288"/>
            </a:xfrm>
            <a:prstGeom prst="line">
              <a:avLst/>
            </a:prstGeom>
            <a:noFill/>
            <a:ln w="25400">
              <a:solidFill>
                <a:srgbClr val="000000"/>
              </a:solidFill>
              <a:round/>
              <a:headEnd type="stealth" w="med" len="lg"/>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7" name="Line 82"/>
            <p:cNvSpPr>
              <a:spLocks noChangeShapeType="1"/>
            </p:cNvSpPr>
            <p:nvPr/>
          </p:nvSpPr>
          <p:spPr bwMode="auto">
            <a:xfrm flipH="1">
              <a:off x="4560" y="3072"/>
              <a:ext cx="240" cy="144"/>
            </a:xfrm>
            <a:prstGeom prst="line">
              <a:avLst/>
            </a:prstGeom>
            <a:noFill/>
            <a:ln w="25400">
              <a:solidFill>
                <a:srgbClr val="000000"/>
              </a:solidFill>
              <a:round/>
              <a:headEnd type="stealth" w="med" len="lg"/>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68" name="Rectangle 83"/>
            <p:cNvSpPr>
              <a:spLocks noChangeArrowheads="1"/>
            </p:cNvSpPr>
            <p:nvPr/>
          </p:nvSpPr>
          <p:spPr bwMode="auto">
            <a:xfrm>
              <a:off x="4176" y="3312"/>
              <a:ext cx="240" cy="233"/>
            </a:xfrm>
            <a:prstGeom prst="rect">
              <a:avLst/>
            </a:prstGeom>
            <a:noFill/>
            <a:ln w="9525">
              <a:noFill/>
              <a:miter lim="800000"/>
              <a:headEnd/>
              <a:tailEnd/>
            </a:ln>
          </p:spPr>
          <p:txBody>
            <a:bodyPr lIns="92075" tIns="46038" rIns="92075" bIns="46038">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800" b="1" i="1"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o</a:t>
              </a:r>
            </a:p>
          </p:txBody>
        </p:sp>
      </p:grpSp>
      <p:sp>
        <p:nvSpPr>
          <p:cNvPr id="269" name="Rectangle 84"/>
          <p:cNvSpPr>
            <a:spLocks noChangeArrowheads="1"/>
          </p:cNvSpPr>
          <p:nvPr/>
        </p:nvSpPr>
        <p:spPr bwMode="auto">
          <a:xfrm>
            <a:off x="2362200" y="2994026"/>
            <a:ext cx="3605474"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从</a:t>
            </a:r>
            <a:r>
              <a:rPr kumimoji="0"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q</a:t>
            </a:r>
            <a:r>
              <a:rPr kumimoji="0"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到</a:t>
            </a:r>
            <a:r>
              <a:rPr kumimoji="0"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p</a:t>
            </a:r>
            <a:r>
              <a:rPr kumimoji="0"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是直接密度可达的</a:t>
            </a:r>
          </a:p>
        </p:txBody>
      </p:sp>
      <p:sp>
        <p:nvSpPr>
          <p:cNvPr id="270" name="Rectangle 85"/>
          <p:cNvSpPr>
            <a:spLocks noChangeArrowheads="1"/>
          </p:cNvSpPr>
          <p:nvPr/>
        </p:nvSpPr>
        <p:spPr bwMode="auto">
          <a:xfrm>
            <a:off x="7251701" y="3019426"/>
            <a:ext cx="2989921"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从</a:t>
            </a:r>
            <a:r>
              <a:rPr kumimoji="0"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q</a:t>
            </a:r>
            <a:r>
              <a:rPr kumimoji="0"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到</a:t>
            </a:r>
            <a:r>
              <a:rPr kumimoji="0"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p</a:t>
            </a:r>
            <a:r>
              <a:rPr kumimoji="0"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是密度可达的</a:t>
            </a:r>
          </a:p>
        </p:txBody>
      </p:sp>
      <p:sp>
        <p:nvSpPr>
          <p:cNvPr id="271" name="Rectangle 86"/>
          <p:cNvSpPr>
            <a:spLocks noChangeArrowheads="1"/>
          </p:cNvSpPr>
          <p:nvPr/>
        </p:nvSpPr>
        <p:spPr bwMode="auto">
          <a:xfrm>
            <a:off x="4709256" y="5754688"/>
            <a:ext cx="2682145" cy="461665"/>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q</a:t>
            </a:r>
            <a:r>
              <a:rPr kumimoji="0"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和</a:t>
            </a:r>
            <a:r>
              <a:rPr kumimoji="0"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p</a:t>
            </a:r>
            <a:r>
              <a:rPr kumimoji="0"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Arial" charset="0"/>
                <a:ea typeface="华文新魏" pitchFamily="2" charset="-122"/>
                <a:cs typeface="Arial" charset="0"/>
                <a:sym typeface="Symbol" pitchFamily="18" charset="2"/>
              </a:rPr>
              <a:t>是密度相连的</a:t>
            </a:r>
          </a:p>
        </p:txBody>
      </p:sp>
      <p:sp>
        <p:nvSpPr>
          <p:cNvPr id="272" name="矩形 271"/>
          <p:cNvSpPr/>
          <p:nvPr/>
        </p:nvSpPr>
        <p:spPr>
          <a:xfrm>
            <a:off x="7620000" y="5181600"/>
            <a:ext cx="2416046"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Arial" charset="0"/>
                <a:ea typeface="楷体_GB2312" pitchFamily="49" charset="-122"/>
                <a:cs typeface="Arial" charset="0"/>
              </a:rPr>
              <a:t>DBSCAN</a:t>
            </a:r>
            <a:endParaRPr kumimoji="0" lang="zh-CN" altLang="en-US" sz="40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Arial" charset="0"/>
              <a:ea typeface="楷体_GB2312" pitchFamily="49" charset="-122"/>
              <a:cs typeface="Arial" charset="0"/>
            </a:endParaRPr>
          </a:p>
        </p:txBody>
      </p:sp>
    </p:spTree>
    <p:extLst>
      <p:ext uri="{BB962C8B-B14F-4D97-AF65-F5344CB8AC3E}">
        <p14:creationId xmlns:p14="http://schemas.microsoft.com/office/powerpoint/2010/main" val="280818653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105"/>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聚类</a:t>
            </a:r>
            <a:r>
              <a:rPr kumimoji="0" lang="zh-CN" altLang="en-US" sz="32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：基于密度</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grpSp>
        <p:nvGrpSpPr>
          <p:cNvPr id="54" name="Group 4"/>
          <p:cNvGrpSpPr>
            <a:grpSpLocks/>
          </p:cNvGrpSpPr>
          <p:nvPr/>
        </p:nvGrpSpPr>
        <p:grpSpPr bwMode="auto">
          <a:xfrm>
            <a:off x="3439616" y="2209800"/>
            <a:ext cx="6400800" cy="2971800"/>
            <a:chOff x="912" y="2160"/>
            <a:chExt cx="4032" cy="1872"/>
          </a:xfrm>
        </p:grpSpPr>
        <p:sp>
          <p:nvSpPr>
            <p:cNvPr id="55" name="Rectangle 5"/>
            <p:cNvSpPr>
              <a:spLocks noChangeArrowheads="1"/>
            </p:cNvSpPr>
            <p:nvPr/>
          </p:nvSpPr>
          <p:spPr bwMode="auto">
            <a:xfrm>
              <a:off x="912" y="2160"/>
              <a:ext cx="4032" cy="1872"/>
            </a:xfrm>
            <a:prstGeom prst="rect">
              <a:avLst/>
            </a:prstGeom>
            <a:no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07" name="Oval 6"/>
            <p:cNvSpPr>
              <a:spLocks noChangeArrowheads="1"/>
            </p:cNvSpPr>
            <p:nvPr/>
          </p:nvSpPr>
          <p:spPr bwMode="auto">
            <a:xfrm>
              <a:off x="1104" y="2544"/>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08" name="Oval 7"/>
            <p:cNvSpPr>
              <a:spLocks noChangeArrowheads="1"/>
            </p:cNvSpPr>
            <p:nvPr/>
          </p:nvSpPr>
          <p:spPr bwMode="auto">
            <a:xfrm>
              <a:off x="1104" y="3216"/>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09" name="Oval 8"/>
            <p:cNvSpPr>
              <a:spLocks noChangeArrowheads="1"/>
            </p:cNvSpPr>
            <p:nvPr/>
          </p:nvSpPr>
          <p:spPr bwMode="auto">
            <a:xfrm>
              <a:off x="1440" y="2832"/>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0" name="Oval 9"/>
            <p:cNvSpPr>
              <a:spLocks noChangeArrowheads="1"/>
            </p:cNvSpPr>
            <p:nvPr/>
          </p:nvSpPr>
          <p:spPr bwMode="auto">
            <a:xfrm>
              <a:off x="1536" y="3264"/>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1" name="Oval 10"/>
            <p:cNvSpPr>
              <a:spLocks noChangeArrowheads="1"/>
            </p:cNvSpPr>
            <p:nvPr/>
          </p:nvSpPr>
          <p:spPr bwMode="auto">
            <a:xfrm>
              <a:off x="1632" y="3120"/>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2" name="Oval 11"/>
            <p:cNvSpPr>
              <a:spLocks noChangeArrowheads="1"/>
            </p:cNvSpPr>
            <p:nvPr/>
          </p:nvSpPr>
          <p:spPr bwMode="auto">
            <a:xfrm>
              <a:off x="1920" y="3408"/>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3" name="Oval 12"/>
            <p:cNvSpPr>
              <a:spLocks noChangeArrowheads="1"/>
            </p:cNvSpPr>
            <p:nvPr/>
          </p:nvSpPr>
          <p:spPr bwMode="auto">
            <a:xfrm>
              <a:off x="1824" y="3216"/>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4" name="Oval 13"/>
            <p:cNvSpPr>
              <a:spLocks noChangeArrowheads="1"/>
            </p:cNvSpPr>
            <p:nvPr/>
          </p:nvSpPr>
          <p:spPr bwMode="auto">
            <a:xfrm>
              <a:off x="1947" y="3312"/>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5" name="Oval 14"/>
            <p:cNvSpPr>
              <a:spLocks noChangeArrowheads="1"/>
            </p:cNvSpPr>
            <p:nvPr/>
          </p:nvSpPr>
          <p:spPr bwMode="auto">
            <a:xfrm>
              <a:off x="1152" y="3648"/>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6" name="Oval 15"/>
            <p:cNvSpPr>
              <a:spLocks noChangeArrowheads="1"/>
            </p:cNvSpPr>
            <p:nvPr/>
          </p:nvSpPr>
          <p:spPr bwMode="auto">
            <a:xfrm>
              <a:off x="2112" y="3504"/>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7" name="Oval 16"/>
            <p:cNvSpPr>
              <a:spLocks noChangeArrowheads="1"/>
            </p:cNvSpPr>
            <p:nvPr/>
          </p:nvSpPr>
          <p:spPr bwMode="auto">
            <a:xfrm>
              <a:off x="1824" y="3792"/>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8" name="Oval 17"/>
            <p:cNvSpPr>
              <a:spLocks noChangeArrowheads="1"/>
            </p:cNvSpPr>
            <p:nvPr/>
          </p:nvSpPr>
          <p:spPr bwMode="auto">
            <a:xfrm>
              <a:off x="1824" y="3024"/>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19" name="Oval 18"/>
            <p:cNvSpPr>
              <a:spLocks noChangeArrowheads="1"/>
            </p:cNvSpPr>
            <p:nvPr/>
          </p:nvSpPr>
          <p:spPr bwMode="auto">
            <a:xfrm>
              <a:off x="1152" y="2592"/>
              <a:ext cx="576" cy="528"/>
            </a:xfrm>
            <a:prstGeom prst="ellipse">
              <a:avLst/>
            </a:prstGeom>
            <a:no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20" name="Oval 19"/>
            <p:cNvSpPr>
              <a:spLocks noChangeArrowheads="1"/>
            </p:cNvSpPr>
            <p:nvPr/>
          </p:nvSpPr>
          <p:spPr bwMode="auto">
            <a:xfrm>
              <a:off x="1392" y="2880"/>
              <a:ext cx="576" cy="528"/>
            </a:xfrm>
            <a:prstGeom prst="ellipse">
              <a:avLst/>
            </a:prstGeom>
            <a:no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21" name="Oval 20"/>
            <p:cNvSpPr>
              <a:spLocks noChangeArrowheads="1"/>
            </p:cNvSpPr>
            <p:nvPr/>
          </p:nvSpPr>
          <p:spPr bwMode="auto">
            <a:xfrm>
              <a:off x="3840" y="2880"/>
              <a:ext cx="576" cy="528"/>
            </a:xfrm>
            <a:prstGeom prst="ellipse">
              <a:avLst/>
            </a:prstGeom>
            <a:no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22" name="Oval 21"/>
            <p:cNvSpPr>
              <a:spLocks noChangeArrowheads="1"/>
            </p:cNvSpPr>
            <p:nvPr/>
          </p:nvSpPr>
          <p:spPr bwMode="auto">
            <a:xfrm>
              <a:off x="3936" y="2640"/>
              <a:ext cx="576" cy="528"/>
            </a:xfrm>
            <a:prstGeom prst="ellipse">
              <a:avLst/>
            </a:prstGeom>
            <a:no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23" name="Oval 22"/>
            <p:cNvSpPr>
              <a:spLocks noChangeArrowheads="1"/>
            </p:cNvSpPr>
            <p:nvPr/>
          </p:nvSpPr>
          <p:spPr bwMode="auto">
            <a:xfrm>
              <a:off x="1680" y="3072"/>
              <a:ext cx="576" cy="528"/>
            </a:xfrm>
            <a:prstGeom prst="ellipse">
              <a:avLst/>
            </a:prstGeom>
            <a:no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24" name="Text Box 23"/>
            <p:cNvSpPr txBox="1">
              <a:spLocks noChangeArrowheads="1"/>
            </p:cNvSpPr>
            <p:nvPr/>
          </p:nvSpPr>
          <p:spPr bwMode="auto">
            <a:xfrm>
              <a:off x="1248" y="2640"/>
              <a:ext cx="288" cy="288"/>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rPr>
                <a:t>Q</a:t>
              </a:r>
            </a:p>
          </p:txBody>
        </p:sp>
        <p:sp>
          <p:nvSpPr>
            <p:cNvPr id="125" name="Text Box 24"/>
            <p:cNvSpPr txBox="1">
              <a:spLocks noChangeArrowheads="1"/>
            </p:cNvSpPr>
            <p:nvPr/>
          </p:nvSpPr>
          <p:spPr bwMode="auto">
            <a:xfrm>
              <a:off x="1413" y="3003"/>
              <a:ext cx="288" cy="288"/>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rPr>
                <a:t>M</a:t>
              </a:r>
            </a:p>
          </p:txBody>
        </p:sp>
        <p:sp>
          <p:nvSpPr>
            <p:cNvPr id="126" name="Text Box 25"/>
            <p:cNvSpPr txBox="1">
              <a:spLocks noChangeArrowheads="1"/>
            </p:cNvSpPr>
            <p:nvPr/>
          </p:nvSpPr>
          <p:spPr bwMode="auto">
            <a:xfrm>
              <a:off x="1950" y="3168"/>
              <a:ext cx="288" cy="288"/>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rPr>
                <a:t>P</a:t>
              </a:r>
            </a:p>
          </p:txBody>
        </p:sp>
        <p:sp>
          <p:nvSpPr>
            <p:cNvPr id="127" name="Oval 26"/>
            <p:cNvSpPr>
              <a:spLocks noChangeArrowheads="1"/>
            </p:cNvSpPr>
            <p:nvPr/>
          </p:nvSpPr>
          <p:spPr bwMode="auto">
            <a:xfrm>
              <a:off x="3735" y="3141"/>
              <a:ext cx="576" cy="528"/>
            </a:xfrm>
            <a:prstGeom prst="ellipse">
              <a:avLst/>
            </a:prstGeom>
            <a:no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28" name="Oval 27"/>
            <p:cNvSpPr>
              <a:spLocks noChangeArrowheads="1"/>
            </p:cNvSpPr>
            <p:nvPr/>
          </p:nvSpPr>
          <p:spPr bwMode="auto">
            <a:xfrm>
              <a:off x="3408" y="3216"/>
              <a:ext cx="576" cy="528"/>
            </a:xfrm>
            <a:prstGeom prst="ellipse">
              <a:avLst/>
            </a:prstGeom>
            <a:no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29" name="Oval 28"/>
            <p:cNvSpPr>
              <a:spLocks noChangeArrowheads="1"/>
            </p:cNvSpPr>
            <p:nvPr/>
          </p:nvSpPr>
          <p:spPr bwMode="auto">
            <a:xfrm>
              <a:off x="3168" y="3120"/>
              <a:ext cx="576" cy="528"/>
            </a:xfrm>
            <a:prstGeom prst="ellipse">
              <a:avLst/>
            </a:prstGeom>
            <a:noFill/>
            <a:ln w="9525">
              <a:solidFill>
                <a:srgbClr val="000000"/>
              </a:solidFill>
              <a:miter lim="800000"/>
              <a:headEnd/>
              <a:tailEnd/>
            </a:ln>
          </p:spPr>
          <p:txBody>
            <a:bodyPr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0" name="Oval 29"/>
            <p:cNvSpPr>
              <a:spLocks noChangeArrowheads="1"/>
            </p:cNvSpPr>
            <p:nvPr/>
          </p:nvSpPr>
          <p:spPr bwMode="auto">
            <a:xfrm>
              <a:off x="4560" y="3696"/>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1" name="Oval 30"/>
            <p:cNvSpPr>
              <a:spLocks noChangeArrowheads="1"/>
            </p:cNvSpPr>
            <p:nvPr/>
          </p:nvSpPr>
          <p:spPr bwMode="auto">
            <a:xfrm>
              <a:off x="3408" y="3216"/>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2" name="Oval 31"/>
            <p:cNvSpPr>
              <a:spLocks noChangeArrowheads="1"/>
            </p:cNvSpPr>
            <p:nvPr/>
          </p:nvSpPr>
          <p:spPr bwMode="auto">
            <a:xfrm>
              <a:off x="3696" y="3456"/>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3" name="Oval 32"/>
            <p:cNvSpPr>
              <a:spLocks noChangeArrowheads="1"/>
            </p:cNvSpPr>
            <p:nvPr/>
          </p:nvSpPr>
          <p:spPr bwMode="auto">
            <a:xfrm>
              <a:off x="3312" y="3429"/>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4" name="Oval 33"/>
            <p:cNvSpPr>
              <a:spLocks noChangeArrowheads="1"/>
            </p:cNvSpPr>
            <p:nvPr/>
          </p:nvSpPr>
          <p:spPr bwMode="auto">
            <a:xfrm>
              <a:off x="4080" y="3024"/>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5" name="Oval 34"/>
            <p:cNvSpPr>
              <a:spLocks noChangeArrowheads="1"/>
            </p:cNvSpPr>
            <p:nvPr/>
          </p:nvSpPr>
          <p:spPr bwMode="auto">
            <a:xfrm>
              <a:off x="3888" y="3024"/>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6" name="Oval 35"/>
            <p:cNvSpPr>
              <a:spLocks noChangeArrowheads="1"/>
            </p:cNvSpPr>
            <p:nvPr/>
          </p:nvSpPr>
          <p:spPr bwMode="auto">
            <a:xfrm>
              <a:off x="2784" y="3552"/>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7" name="Oval 36"/>
            <p:cNvSpPr>
              <a:spLocks noChangeArrowheads="1"/>
            </p:cNvSpPr>
            <p:nvPr/>
          </p:nvSpPr>
          <p:spPr bwMode="auto">
            <a:xfrm>
              <a:off x="4080" y="3120"/>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8" name="Oval 37"/>
            <p:cNvSpPr>
              <a:spLocks noChangeArrowheads="1"/>
            </p:cNvSpPr>
            <p:nvPr/>
          </p:nvSpPr>
          <p:spPr bwMode="auto">
            <a:xfrm>
              <a:off x="3648" y="3621"/>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39" name="Oval 38"/>
            <p:cNvSpPr>
              <a:spLocks noChangeArrowheads="1"/>
            </p:cNvSpPr>
            <p:nvPr/>
          </p:nvSpPr>
          <p:spPr bwMode="auto">
            <a:xfrm>
              <a:off x="4224" y="2880"/>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40" name="Text Box 39"/>
            <p:cNvSpPr txBox="1">
              <a:spLocks noChangeArrowheads="1"/>
            </p:cNvSpPr>
            <p:nvPr/>
          </p:nvSpPr>
          <p:spPr bwMode="auto">
            <a:xfrm>
              <a:off x="4032" y="2688"/>
              <a:ext cx="288" cy="288"/>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rPr>
                <a:t>R</a:t>
              </a:r>
            </a:p>
          </p:txBody>
        </p:sp>
        <p:sp>
          <p:nvSpPr>
            <p:cNvPr id="141" name="Text Box 40"/>
            <p:cNvSpPr txBox="1">
              <a:spLocks noChangeArrowheads="1"/>
            </p:cNvSpPr>
            <p:nvPr/>
          </p:nvSpPr>
          <p:spPr bwMode="auto">
            <a:xfrm>
              <a:off x="3234" y="3177"/>
              <a:ext cx="288" cy="288"/>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rPr>
                <a:t>S</a:t>
              </a:r>
            </a:p>
          </p:txBody>
        </p:sp>
        <p:sp>
          <p:nvSpPr>
            <p:cNvPr id="142" name="Oval 41"/>
            <p:cNvSpPr>
              <a:spLocks noChangeArrowheads="1"/>
            </p:cNvSpPr>
            <p:nvPr/>
          </p:nvSpPr>
          <p:spPr bwMode="auto">
            <a:xfrm>
              <a:off x="4032" y="3552"/>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43" name="Oval 42"/>
            <p:cNvSpPr>
              <a:spLocks noChangeArrowheads="1"/>
            </p:cNvSpPr>
            <p:nvPr/>
          </p:nvSpPr>
          <p:spPr bwMode="auto">
            <a:xfrm>
              <a:off x="1920" y="2448"/>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44" name="Oval 43"/>
            <p:cNvSpPr>
              <a:spLocks noChangeArrowheads="1"/>
            </p:cNvSpPr>
            <p:nvPr/>
          </p:nvSpPr>
          <p:spPr bwMode="auto">
            <a:xfrm>
              <a:off x="3456" y="3360"/>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45" name="Oval 44"/>
            <p:cNvSpPr>
              <a:spLocks noChangeArrowheads="1"/>
            </p:cNvSpPr>
            <p:nvPr/>
          </p:nvSpPr>
          <p:spPr bwMode="auto">
            <a:xfrm>
              <a:off x="4032" y="3360"/>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46" name="Oval 45"/>
            <p:cNvSpPr>
              <a:spLocks noChangeArrowheads="1"/>
            </p:cNvSpPr>
            <p:nvPr/>
          </p:nvSpPr>
          <p:spPr bwMode="auto">
            <a:xfrm>
              <a:off x="3360" y="2400"/>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47" name="Oval 46"/>
            <p:cNvSpPr>
              <a:spLocks noChangeArrowheads="1"/>
            </p:cNvSpPr>
            <p:nvPr/>
          </p:nvSpPr>
          <p:spPr bwMode="auto">
            <a:xfrm>
              <a:off x="4320" y="2709"/>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48" name="Oval 47"/>
            <p:cNvSpPr>
              <a:spLocks noChangeArrowheads="1"/>
            </p:cNvSpPr>
            <p:nvPr/>
          </p:nvSpPr>
          <p:spPr bwMode="auto">
            <a:xfrm>
              <a:off x="4080" y="2736"/>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49" name="Oval 48"/>
            <p:cNvSpPr>
              <a:spLocks noChangeArrowheads="1"/>
            </p:cNvSpPr>
            <p:nvPr/>
          </p:nvSpPr>
          <p:spPr bwMode="auto">
            <a:xfrm>
              <a:off x="1584" y="2736"/>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50" name="Oval 49"/>
            <p:cNvSpPr>
              <a:spLocks noChangeArrowheads="1"/>
            </p:cNvSpPr>
            <p:nvPr/>
          </p:nvSpPr>
          <p:spPr bwMode="auto">
            <a:xfrm>
              <a:off x="2640" y="2640"/>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51" name="Oval 50"/>
            <p:cNvSpPr>
              <a:spLocks noChangeArrowheads="1"/>
            </p:cNvSpPr>
            <p:nvPr/>
          </p:nvSpPr>
          <p:spPr bwMode="auto">
            <a:xfrm>
              <a:off x="4512" y="2400"/>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52" name="Oval 51"/>
            <p:cNvSpPr>
              <a:spLocks noChangeArrowheads="1"/>
            </p:cNvSpPr>
            <p:nvPr/>
          </p:nvSpPr>
          <p:spPr bwMode="auto">
            <a:xfrm>
              <a:off x="1488" y="2976"/>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53" name="Oval 52"/>
            <p:cNvSpPr>
              <a:spLocks noChangeArrowheads="1"/>
            </p:cNvSpPr>
            <p:nvPr/>
          </p:nvSpPr>
          <p:spPr bwMode="auto">
            <a:xfrm>
              <a:off x="2592" y="3168"/>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54" name="Oval 53"/>
            <p:cNvSpPr>
              <a:spLocks noChangeArrowheads="1"/>
            </p:cNvSpPr>
            <p:nvPr/>
          </p:nvSpPr>
          <p:spPr bwMode="auto">
            <a:xfrm>
              <a:off x="3072" y="3072"/>
              <a:ext cx="48" cy="48"/>
            </a:xfrm>
            <a:prstGeom prst="ellipse">
              <a:avLst/>
            </a:prstGeom>
            <a:solidFill>
              <a:srgbClr val="000000"/>
            </a:solidFill>
            <a:ln w="9525">
              <a:solidFill>
                <a:srgbClr val="000000"/>
              </a:solidFill>
              <a:miter lim="800000"/>
              <a:headEnd/>
              <a:tailEnd/>
            </a:ln>
          </p:spPr>
          <p:txBody>
            <a:bodyPr wrap="none" lIns="90000" tIns="46800" rIns="90000" bIns="468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endParaRPr>
            </a:p>
          </p:txBody>
        </p:sp>
        <p:sp>
          <p:nvSpPr>
            <p:cNvPr id="155" name="Text Box 54"/>
            <p:cNvSpPr txBox="1">
              <a:spLocks noChangeArrowheads="1"/>
            </p:cNvSpPr>
            <p:nvPr/>
          </p:nvSpPr>
          <p:spPr bwMode="auto">
            <a:xfrm>
              <a:off x="3504" y="3312"/>
              <a:ext cx="288" cy="288"/>
            </a:xfrm>
            <a:prstGeom prst="rect">
              <a:avLst/>
            </a:prstGeom>
            <a:noFill/>
            <a:ln w="9525">
              <a:noFill/>
              <a:miter lim="800000"/>
              <a:headEnd/>
              <a:tailEnd/>
            </a:ln>
          </p:spPr>
          <p:txBody>
            <a:bodyPr lIns="90000" tIns="46800" rIns="90000" bIns="46800" anchorCtr="1">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smtClean="0">
                  <a:ln>
                    <a:noFill/>
                  </a:ln>
                  <a:solidFill>
                    <a:sysClr val="windowText" lastClr="000000"/>
                  </a:solidFill>
                  <a:effectLst/>
                  <a:uLnTx/>
                  <a:uFillTx/>
                  <a:latin typeface="Tahoma" pitchFamily="34" charset="0"/>
                  <a:ea typeface="隶书" pitchFamily="49" charset="-122"/>
                  <a:cs typeface="+mn-cs"/>
                </a:rPr>
                <a:t>O</a:t>
              </a:r>
            </a:p>
          </p:txBody>
        </p:sp>
      </p:grpSp>
    </p:spTree>
    <p:extLst>
      <p:ext uri="{BB962C8B-B14F-4D97-AF65-F5344CB8AC3E}">
        <p14:creationId xmlns:p14="http://schemas.microsoft.com/office/powerpoint/2010/main" val="413035022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105"/>
          <p:cNvSpPr/>
          <p:nvPr/>
        </p:nvSpPr>
        <p:spPr>
          <a:xfrm>
            <a:off x="3205443" y="-25063"/>
            <a:ext cx="5862503"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聚类</a:t>
            </a:r>
            <a:r>
              <a:rPr kumimoji="0" lang="zh-CN" altLang="en-US" sz="32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：层次方法</a:t>
            </a:r>
            <a:endPar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endParaRPr>
          </a:p>
        </p:txBody>
      </p:sp>
      <p:grpSp>
        <p:nvGrpSpPr>
          <p:cNvPr id="161" name="Group 4"/>
          <p:cNvGrpSpPr>
            <a:grpSpLocks/>
          </p:cNvGrpSpPr>
          <p:nvPr/>
        </p:nvGrpSpPr>
        <p:grpSpPr bwMode="auto">
          <a:xfrm>
            <a:off x="2743201" y="2514601"/>
            <a:ext cx="6831013" cy="3876675"/>
            <a:chOff x="1200" y="1776"/>
            <a:chExt cx="4226" cy="2208"/>
          </a:xfrm>
        </p:grpSpPr>
        <p:sp>
          <p:nvSpPr>
            <p:cNvPr id="162" name="Line 5"/>
            <p:cNvSpPr>
              <a:spLocks noChangeShapeType="1"/>
            </p:cNvSpPr>
            <p:nvPr/>
          </p:nvSpPr>
          <p:spPr bwMode="auto">
            <a:xfrm>
              <a:off x="1200" y="2112"/>
              <a:ext cx="3216" cy="0"/>
            </a:xfrm>
            <a:prstGeom prst="line">
              <a:avLst/>
            </a:prstGeom>
            <a:noFill/>
            <a:ln w="19050">
              <a:solidFill>
                <a:srgbClr val="000000"/>
              </a:solidFill>
              <a:round/>
              <a:headE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grpSp>
          <p:nvGrpSpPr>
            <p:cNvPr id="163" name="Group 6"/>
            <p:cNvGrpSpPr>
              <a:grpSpLocks/>
            </p:cNvGrpSpPr>
            <p:nvPr/>
          </p:nvGrpSpPr>
          <p:grpSpPr bwMode="auto">
            <a:xfrm>
              <a:off x="1440" y="1785"/>
              <a:ext cx="480" cy="327"/>
              <a:chOff x="1104" y="1785"/>
              <a:chExt cx="480" cy="327"/>
            </a:xfrm>
          </p:grpSpPr>
          <p:sp>
            <p:nvSpPr>
              <p:cNvPr id="215" name="Line 7"/>
              <p:cNvSpPr>
                <a:spLocks noChangeShapeType="1"/>
              </p:cNvSpPr>
              <p:nvPr/>
            </p:nvSpPr>
            <p:spPr bwMode="auto">
              <a:xfrm flipH="1">
                <a:off x="1200" y="2016"/>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6" name="Text Box 8"/>
              <p:cNvSpPr txBox="1">
                <a:spLocks noChangeArrowheads="1"/>
              </p:cNvSpPr>
              <p:nvPr/>
            </p:nvSpPr>
            <p:spPr bwMode="auto">
              <a:xfrm>
                <a:off x="1104" y="1785"/>
                <a:ext cx="480"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0</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grpSp>
        <p:grpSp>
          <p:nvGrpSpPr>
            <p:cNvPr id="164" name="Group 9"/>
            <p:cNvGrpSpPr>
              <a:grpSpLocks/>
            </p:cNvGrpSpPr>
            <p:nvPr/>
          </p:nvGrpSpPr>
          <p:grpSpPr bwMode="auto">
            <a:xfrm>
              <a:off x="1968" y="1776"/>
              <a:ext cx="480" cy="327"/>
              <a:chOff x="1104" y="1785"/>
              <a:chExt cx="480" cy="327"/>
            </a:xfrm>
          </p:grpSpPr>
          <p:sp>
            <p:nvSpPr>
              <p:cNvPr id="213" name="Line 10"/>
              <p:cNvSpPr>
                <a:spLocks noChangeShapeType="1"/>
              </p:cNvSpPr>
              <p:nvPr/>
            </p:nvSpPr>
            <p:spPr bwMode="auto">
              <a:xfrm flipH="1">
                <a:off x="1200" y="2016"/>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4" name="Text Box 11"/>
              <p:cNvSpPr txBox="1">
                <a:spLocks noChangeArrowheads="1"/>
              </p:cNvSpPr>
              <p:nvPr/>
            </p:nvSpPr>
            <p:spPr bwMode="auto">
              <a:xfrm>
                <a:off x="1104" y="1785"/>
                <a:ext cx="480"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1</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grpSp>
        <p:grpSp>
          <p:nvGrpSpPr>
            <p:cNvPr id="165" name="Group 12"/>
            <p:cNvGrpSpPr>
              <a:grpSpLocks/>
            </p:cNvGrpSpPr>
            <p:nvPr/>
          </p:nvGrpSpPr>
          <p:grpSpPr bwMode="auto">
            <a:xfrm>
              <a:off x="2496" y="1776"/>
              <a:ext cx="480" cy="327"/>
              <a:chOff x="1104" y="1785"/>
              <a:chExt cx="480" cy="327"/>
            </a:xfrm>
          </p:grpSpPr>
          <p:sp>
            <p:nvSpPr>
              <p:cNvPr id="211" name="Line 13"/>
              <p:cNvSpPr>
                <a:spLocks noChangeShapeType="1"/>
              </p:cNvSpPr>
              <p:nvPr/>
            </p:nvSpPr>
            <p:spPr bwMode="auto">
              <a:xfrm flipH="1">
                <a:off x="1200" y="2016"/>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2" name="Text Box 14"/>
              <p:cNvSpPr txBox="1">
                <a:spLocks noChangeArrowheads="1"/>
              </p:cNvSpPr>
              <p:nvPr/>
            </p:nvSpPr>
            <p:spPr bwMode="auto">
              <a:xfrm>
                <a:off x="1104" y="1785"/>
                <a:ext cx="480"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2</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grpSp>
        <p:grpSp>
          <p:nvGrpSpPr>
            <p:cNvPr id="166" name="Group 15"/>
            <p:cNvGrpSpPr>
              <a:grpSpLocks/>
            </p:cNvGrpSpPr>
            <p:nvPr/>
          </p:nvGrpSpPr>
          <p:grpSpPr bwMode="auto">
            <a:xfrm>
              <a:off x="2976" y="1776"/>
              <a:ext cx="481" cy="327"/>
              <a:chOff x="1104" y="1785"/>
              <a:chExt cx="481" cy="327"/>
            </a:xfrm>
          </p:grpSpPr>
          <p:sp>
            <p:nvSpPr>
              <p:cNvPr id="209" name="Line 16"/>
              <p:cNvSpPr>
                <a:spLocks noChangeShapeType="1"/>
              </p:cNvSpPr>
              <p:nvPr/>
            </p:nvSpPr>
            <p:spPr bwMode="auto">
              <a:xfrm flipH="1">
                <a:off x="1200" y="2016"/>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10" name="Text Box 17"/>
              <p:cNvSpPr txBox="1">
                <a:spLocks noChangeArrowheads="1"/>
              </p:cNvSpPr>
              <p:nvPr/>
            </p:nvSpPr>
            <p:spPr bwMode="auto">
              <a:xfrm>
                <a:off x="1104" y="1785"/>
                <a:ext cx="481"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3</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grpSp>
        <p:grpSp>
          <p:nvGrpSpPr>
            <p:cNvPr id="167" name="Group 18"/>
            <p:cNvGrpSpPr>
              <a:grpSpLocks/>
            </p:cNvGrpSpPr>
            <p:nvPr/>
          </p:nvGrpSpPr>
          <p:grpSpPr bwMode="auto">
            <a:xfrm>
              <a:off x="3457" y="1776"/>
              <a:ext cx="479" cy="327"/>
              <a:chOff x="1105" y="1785"/>
              <a:chExt cx="479" cy="327"/>
            </a:xfrm>
          </p:grpSpPr>
          <p:sp>
            <p:nvSpPr>
              <p:cNvPr id="207" name="Line 19"/>
              <p:cNvSpPr>
                <a:spLocks noChangeShapeType="1"/>
              </p:cNvSpPr>
              <p:nvPr/>
            </p:nvSpPr>
            <p:spPr bwMode="auto">
              <a:xfrm flipH="1">
                <a:off x="1200" y="2016"/>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8" name="Text Box 20"/>
              <p:cNvSpPr txBox="1">
                <a:spLocks noChangeArrowheads="1"/>
              </p:cNvSpPr>
              <p:nvPr/>
            </p:nvSpPr>
            <p:spPr bwMode="auto">
              <a:xfrm>
                <a:off x="1105" y="1785"/>
                <a:ext cx="479"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4</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grpSp>
        <p:sp>
          <p:nvSpPr>
            <p:cNvPr id="168" name="Text Box 21"/>
            <p:cNvSpPr txBox="1">
              <a:spLocks noChangeArrowheads="1"/>
            </p:cNvSpPr>
            <p:nvPr/>
          </p:nvSpPr>
          <p:spPr bwMode="auto">
            <a:xfrm>
              <a:off x="1440" y="2554"/>
              <a:ext cx="194" cy="210"/>
            </a:xfrm>
            <a:prstGeom prst="rect">
              <a:avLst/>
            </a:prstGeom>
            <a:noFill/>
            <a:ln w="9525">
              <a:noFill/>
              <a:miter lim="800000"/>
              <a:headEnd/>
              <a:tailEnd/>
            </a:ln>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b</a:t>
              </a:r>
            </a:p>
          </p:txBody>
        </p:sp>
        <p:sp>
          <p:nvSpPr>
            <p:cNvPr id="169" name="Text Box 22"/>
            <p:cNvSpPr txBox="1">
              <a:spLocks noChangeArrowheads="1"/>
            </p:cNvSpPr>
            <p:nvPr/>
          </p:nvSpPr>
          <p:spPr bwMode="auto">
            <a:xfrm>
              <a:off x="1440" y="3154"/>
              <a:ext cx="192" cy="209"/>
            </a:xfrm>
            <a:prstGeom prst="rect">
              <a:avLst/>
            </a:prstGeom>
            <a:noFill/>
            <a:ln w="9525">
              <a:noFill/>
              <a:miter lim="800000"/>
              <a:headEnd/>
              <a:tailEnd/>
            </a:ln>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d</a:t>
              </a:r>
            </a:p>
          </p:txBody>
        </p:sp>
        <p:sp>
          <p:nvSpPr>
            <p:cNvPr id="170" name="Text Box 23"/>
            <p:cNvSpPr txBox="1">
              <a:spLocks noChangeArrowheads="1"/>
            </p:cNvSpPr>
            <p:nvPr/>
          </p:nvSpPr>
          <p:spPr bwMode="auto">
            <a:xfrm>
              <a:off x="1440" y="2854"/>
              <a:ext cx="176" cy="209"/>
            </a:xfrm>
            <a:prstGeom prst="rect">
              <a:avLst/>
            </a:prstGeom>
            <a:noFill/>
            <a:ln w="9525">
              <a:noFill/>
              <a:miter lim="800000"/>
              <a:headEnd/>
              <a:tailEnd/>
            </a:ln>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c</a:t>
              </a:r>
            </a:p>
          </p:txBody>
        </p:sp>
        <p:sp>
          <p:nvSpPr>
            <p:cNvPr id="171" name="Text Box 24"/>
            <p:cNvSpPr txBox="1">
              <a:spLocks noChangeArrowheads="1"/>
            </p:cNvSpPr>
            <p:nvPr/>
          </p:nvSpPr>
          <p:spPr bwMode="auto">
            <a:xfrm>
              <a:off x="1440" y="3453"/>
              <a:ext cx="176" cy="209"/>
            </a:xfrm>
            <a:prstGeom prst="rect">
              <a:avLst/>
            </a:prstGeom>
            <a:noFill/>
            <a:ln w="9525">
              <a:noFill/>
              <a:miter lim="800000"/>
              <a:headEnd/>
              <a:tailEnd/>
            </a:ln>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e</a:t>
              </a:r>
            </a:p>
          </p:txBody>
        </p:sp>
        <p:sp>
          <p:nvSpPr>
            <p:cNvPr id="172" name="Text Box 25"/>
            <p:cNvSpPr txBox="1">
              <a:spLocks noChangeArrowheads="1"/>
            </p:cNvSpPr>
            <p:nvPr/>
          </p:nvSpPr>
          <p:spPr bwMode="auto">
            <a:xfrm>
              <a:off x="1440" y="2254"/>
              <a:ext cx="184" cy="209"/>
            </a:xfrm>
            <a:prstGeom prst="rect">
              <a:avLst/>
            </a:prstGeom>
            <a:noFill/>
            <a:ln w="9525">
              <a:noFill/>
              <a:miter lim="800000"/>
              <a:headEnd/>
              <a:tailEnd/>
            </a:ln>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a</a:t>
              </a:r>
            </a:p>
          </p:txBody>
        </p:sp>
        <p:sp>
          <p:nvSpPr>
            <p:cNvPr id="173" name="Oval 26"/>
            <p:cNvSpPr>
              <a:spLocks noChangeArrowheads="1"/>
            </p:cNvSpPr>
            <p:nvPr/>
          </p:nvSpPr>
          <p:spPr bwMode="auto">
            <a:xfrm>
              <a:off x="1392" y="2256"/>
              <a:ext cx="288" cy="240"/>
            </a:xfrm>
            <a:prstGeom prst="ellips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74" name="Oval 27"/>
            <p:cNvSpPr>
              <a:spLocks noChangeArrowheads="1"/>
            </p:cNvSpPr>
            <p:nvPr/>
          </p:nvSpPr>
          <p:spPr bwMode="auto">
            <a:xfrm>
              <a:off x="1392" y="2544"/>
              <a:ext cx="288" cy="240"/>
            </a:xfrm>
            <a:prstGeom prst="ellips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75" name="Oval 28"/>
            <p:cNvSpPr>
              <a:spLocks noChangeArrowheads="1"/>
            </p:cNvSpPr>
            <p:nvPr/>
          </p:nvSpPr>
          <p:spPr bwMode="auto">
            <a:xfrm>
              <a:off x="1392" y="2832"/>
              <a:ext cx="288" cy="240"/>
            </a:xfrm>
            <a:prstGeom prst="ellips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76" name="Oval 29"/>
            <p:cNvSpPr>
              <a:spLocks noChangeArrowheads="1"/>
            </p:cNvSpPr>
            <p:nvPr/>
          </p:nvSpPr>
          <p:spPr bwMode="auto">
            <a:xfrm>
              <a:off x="1392" y="3120"/>
              <a:ext cx="288" cy="240"/>
            </a:xfrm>
            <a:prstGeom prst="ellips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77" name="Oval 30"/>
            <p:cNvSpPr>
              <a:spLocks noChangeArrowheads="1"/>
            </p:cNvSpPr>
            <p:nvPr/>
          </p:nvSpPr>
          <p:spPr bwMode="auto">
            <a:xfrm>
              <a:off x="1392" y="3408"/>
              <a:ext cx="288" cy="240"/>
            </a:xfrm>
            <a:prstGeom prst="ellips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78" name="Text Box 31"/>
            <p:cNvSpPr txBox="1">
              <a:spLocks noChangeArrowheads="1"/>
            </p:cNvSpPr>
            <p:nvPr/>
          </p:nvSpPr>
          <p:spPr bwMode="auto">
            <a:xfrm>
              <a:off x="1968" y="2350"/>
              <a:ext cx="299" cy="209"/>
            </a:xfrm>
            <a:prstGeom prst="rect">
              <a:avLst/>
            </a:prstGeom>
            <a:noFill/>
            <a:ln w="9525">
              <a:noFill/>
              <a:miter lim="800000"/>
              <a:headEnd/>
              <a:tailEnd/>
            </a:ln>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a b</a:t>
              </a:r>
            </a:p>
          </p:txBody>
        </p:sp>
        <p:sp>
          <p:nvSpPr>
            <p:cNvPr id="179" name="Oval 32"/>
            <p:cNvSpPr>
              <a:spLocks noChangeArrowheads="1"/>
            </p:cNvSpPr>
            <p:nvPr/>
          </p:nvSpPr>
          <p:spPr bwMode="auto">
            <a:xfrm>
              <a:off x="1872" y="2352"/>
              <a:ext cx="528" cy="240"/>
            </a:xfrm>
            <a:prstGeom prst="ellips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80" name="Text Box 33"/>
            <p:cNvSpPr txBox="1">
              <a:spLocks noChangeArrowheads="1"/>
            </p:cNvSpPr>
            <p:nvPr/>
          </p:nvSpPr>
          <p:spPr bwMode="auto">
            <a:xfrm>
              <a:off x="2496" y="3262"/>
              <a:ext cx="293" cy="210"/>
            </a:xfrm>
            <a:prstGeom prst="rect">
              <a:avLst/>
            </a:prstGeom>
            <a:noFill/>
            <a:ln w="9525">
              <a:noFill/>
              <a:miter lim="800000"/>
              <a:headEnd/>
              <a:tailEnd/>
            </a:ln>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d e</a:t>
              </a:r>
            </a:p>
          </p:txBody>
        </p:sp>
        <p:sp>
          <p:nvSpPr>
            <p:cNvPr id="181" name="Oval 34"/>
            <p:cNvSpPr>
              <a:spLocks noChangeArrowheads="1"/>
            </p:cNvSpPr>
            <p:nvPr/>
          </p:nvSpPr>
          <p:spPr bwMode="auto">
            <a:xfrm>
              <a:off x="2400" y="3264"/>
              <a:ext cx="528" cy="240"/>
            </a:xfrm>
            <a:prstGeom prst="ellips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82" name="Text Box 35"/>
            <p:cNvSpPr txBox="1">
              <a:spLocks noChangeArrowheads="1"/>
            </p:cNvSpPr>
            <p:nvPr/>
          </p:nvSpPr>
          <p:spPr bwMode="auto">
            <a:xfrm>
              <a:off x="2880" y="2974"/>
              <a:ext cx="389" cy="209"/>
            </a:xfrm>
            <a:prstGeom prst="rect">
              <a:avLst/>
            </a:prstGeom>
            <a:noFill/>
            <a:ln w="9525">
              <a:noFill/>
              <a:miter lim="800000"/>
              <a:headEnd/>
              <a:tailEnd/>
            </a:ln>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c d e</a:t>
              </a:r>
            </a:p>
          </p:txBody>
        </p:sp>
        <p:sp>
          <p:nvSpPr>
            <p:cNvPr id="183" name="Oval 36"/>
            <p:cNvSpPr>
              <a:spLocks noChangeArrowheads="1"/>
            </p:cNvSpPr>
            <p:nvPr/>
          </p:nvSpPr>
          <p:spPr bwMode="auto">
            <a:xfrm>
              <a:off x="2784" y="2928"/>
              <a:ext cx="624" cy="288"/>
            </a:xfrm>
            <a:prstGeom prst="ellips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84" name="Text Box 37"/>
            <p:cNvSpPr txBox="1">
              <a:spLocks noChangeArrowheads="1"/>
            </p:cNvSpPr>
            <p:nvPr/>
          </p:nvSpPr>
          <p:spPr bwMode="auto">
            <a:xfrm>
              <a:off x="3217" y="2638"/>
              <a:ext cx="609" cy="209"/>
            </a:xfrm>
            <a:prstGeom prst="rect">
              <a:avLst/>
            </a:prstGeom>
            <a:noFill/>
            <a:ln w="9525">
              <a:noFill/>
              <a:miter lim="800000"/>
              <a:headEnd/>
              <a:tailEnd/>
            </a:ln>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a b c d e</a:t>
              </a:r>
            </a:p>
          </p:txBody>
        </p:sp>
        <p:sp>
          <p:nvSpPr>
            <p:cNvPr id="185" name="Oval 38"/>
            <p:cNvSpPr>
              <a:spLocks noChangeArrowheads="1"/>
            </p:cNvSpPr>
            <p:nvPr/>
          </p:nvSpPr>
          <p:spPr bwMode="auto">
            <a:xfrm>
              <a:off x="3120" y="2592"/>
              <a:ext cx="1008" cy="288"/>
            </a:xfrm>
            <a:prstGeom prst="ellips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86" name="Line 39"/>
            <p:cNvSpPr>
              <a:spLocks noChangeShapeType="1"/>
            </p:cNvSpPr>
            <p:nvPr/>
          </p:nvSpPr>
          <p:spPr bwMode="auto">
            <a:xfrm>
              <a:off x="1200" y="3753"/>
              <a:ext cx="3216" cy="0"/>
            </a:xfrm>
            <a:prstGeom prst="line">
              <a:avLst/>
            </a:prstGeom>
            <a:noFill/>
            <a:ln w="19050">
              <a:solidFill>
                <a:srgbClr val="000000"/>
              </a:solidFill>
              <a:round/>
              <a:headEnd type="triangle" w="med" len="me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87" name="Line 40"/>
            <p:cNvSpPr>
              <a:spLocks noChangeShapeType="1"/>
            </p:cNvSpPr>
            <p:nvPr/>
          </p:nvSpPr>
          <p:spPr bwMode="auto">
            <a:xfrm flipH="1">
              <a:off x="1536" y="3753"/>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88" name="Text Box 41"/>
            <p:cNvSpPr txBox="1">
              <a:spLocks noChangeArrowheads="1"/>
            </p:cNvSpPr>
            <p:nvPr/>
          </p:nvSpPr>
          <p:spPr bwMode="auto">
            <a:xfrm>
              <a:off x="1440" y="3810"/>
              <a:ext cx="480"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4</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sp>
          <p:nvSpPr>
            <p:cNvPr id="189" name="Line 42"/>
            <p:cNvSpPr>
              <a:spLocks noChangeShapeType="1"/>
            </p:cNvSpPr>
            <p:nvPr/>
          </p:nvSpPr>
          <p:spPr bwMode="auto">
            <a:xfrm flipH="1">
              <a:off x="2064" y="3744"/>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0" name="Text Box 43"/>
            <p:cNvSpPr txBox="1">
              <a:spLocks noChangeArrowheads="1"/>
            </p:cNvSpPr>
            <p:nvPr/>
          </p:nvSpPr>
          <p:spPr bwMode="auto">
            <a:xfrm>
              <a:off x="1968" y="3801"/>
              <a:ext cx="480"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3</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sp>
          <p:nvSpPr>
            <p:cNvPr id="191" name="Line 44"/>
            <p:cNvSpPr>
              <a:spLocks noChangeShapeType="1"/>
            </p:cNvSpPr>
            <p:nvPr/>
          </p:nvSpPr>
          <p:spPr bwMode="auto">
            <a:xfrm flipH="1">
              <a:off x="2592" y="3744"/>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2" name="Text Box 45"/>
            <p:cNvSpPr txBox="1">
              <a:spLocks noChangeArrowheads="1"/>
            </p:cNvSpPr>
            <p:nvPr/>
          </p:nvSpPr>
          <p:spPr bwMode="auto">
            <a:xfrm>
              <a:off x="2496" y="3801"/>
              <a:ext cx="480"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2</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sp>
          <p:nvSpPr>
            <p:cNvPr id="193" name="Line 46"/>
            <p:cNvSpPr>
              <a:spLocks noChangeShapeType="1"/>
            </p:cNvSpPr>
            <p:nvPr/>
          </p:nvSpPr>
          <p:spPr bwMode="auto">
            <a:xfrm flipH="1">
              <a:off x="3072" y="3744"/>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4" name="Text Box 47"/>
            <p:cNvSpPr txBox="1">
              <a:spLocks noChangeArrowheads="1"/>
            </p:cNvSpPr>
            <p:nvPr/>
          </p:nvSpPr>
          <p:spPr bwMode="auto">
            <a:xfrm>
              <a:off x="2976" y="3801"/>
              <a:ext cx="481"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1</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sp>
          <p:nvSpPr>
            <p:cNvPr id="195" name="Line 48"/>
            <p:cNvSpPr>
              <a:spLocks noChangeShapeType="1"/>
            </p:cNvSpPr>
            <p:nvPr/>
          </p:nvSpPr>
          <p:spPr bwMode="auto">
            <a:xfrm flipH="1">
              <a:off x="3552" y="3744"/>
              <a:ext cx="0"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6" name="Text Box 49"/>
            <p:cNvSpPr txBox="1">
              <a:spLocks noChangeArrowheads="1"/>
            </p:cNvSpPr>
            <p:nvPr/>
          </p:nvSpPr>
          <p:spPr bwMode="auto">
            <a:xfrm>
              <a:off x="3457" y="3801"/>
              <a:ext cx="479" cy="174"/>
            </a:xfrm>
            <a:prstGeom prst="rect">
              <a:avLst/>
            </a:prstGeom>
            <a:noFill/>
            <a:ln w="9525">
              <a:noFill/>
              <a:miter lim="800000"/>
              <a:headEnd/>
              <a:tailEnd/>
            </a:ln>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altLang="zh-CN"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Step 0</a:t>
              </a:r>
              <a:endPar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endParaRPr>
            </a:p>
          </p:txBody>
        </p:sp>
        <p:sp>
          <p:nvSpPr>
            <p:cNvPr id="197" name="Line 50"/>
            <p:cNvSpPr>
              <a:spLocks noChangeShapeType="1"/>
            </p:cNvSpPr>
            <p:nvPr/>
          </p:nvSpPr>
          <p:spPr bwMode="auto">
            <a:xfrm>
              <a:off x="1680" y="2352"/>
              <a:ext cx="192"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8" name="Line 51"/>
            <p:cNvSpPr>
              <a:spLocks noChangeShapeType="1"/>
            </p:cNvSpPr>
            <p:nvPr/>
          </p:nvSpPr>
          <p:spPr bwMode="auto">
            <a:xfrm flipV="1">
              <a:off x="1680" y="2448"/>
              <a:ext cx="192" cy="192"/>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199" name="Line 52"/>
            <p:cNvSpPr>
              <a:spLocks noChangeShapeType="1"/>
            </p:cNvSpPr>
            <p:nvPr/>
          </p:nvSpPr>
          <p:spPr bwMode="auto">
            <a:xfrm>
              <a:off x="1680" y="3216"/>
              <a:ext cx="720" cy="144"/>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0" name="Line 53"/>
            <p:cNvSpPr>
              <a:spLocks noChangeShapeType="1"/>
            </p:cNvSpPr>
            <p:nvPr/>
          </p:nvSpPr>
          <p:spPr bwMode="auto">
            <a:xfrm flipV="1">
              <a:off x="1680" y="3360"/>
              <a:ext cx="720" cy="144"/>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1" name="Line 54"/>
            <p:cNvSpPr>
              <a:spLocks noChangeShapeType="1"/>
            </p:cNvSpPr>
            <p:nvPr/>
          </p:nvSpPr>
          <p:spPr bwMode="auto">
            <a:xfrm>
              <a:off x="1680" y="2976"/>
              <a:ext cx="1104" cy="96"/>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2" name="Line 55"/>
            <p:cNvSpPr>
              <a:spLocks noChangeShapeType="1"/>
            </p:cNvSpPr>
            <p:nvPr/>
          </p:nvSpPr>
          <p:spPr bwMode="auto">
            <a:xfrm flipV="1">
              <a:off x="2688" y="3072"/>
              <a:ext cx="96" cy="192"/>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3" name="Line 56"/>
            <p:cNvSpPr>
              <a:spLocks noChangeShapeType="1"/>
            </p:cNvSpPr>
            <p:nvPr/>
          </p:nvSpPr>
          <p:spPr bwMode="auto">
            <a:xfrm>
              <a:off x="2400" y="2496"/>
              <a:ext cx="720" cy="240"/>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4" name="Line 57"/>
            <p:cNvSpPr>
              <a:spLocks noChangeShapeType="1"/>
            </p:cNvSpPr>
            <p:nvPr/>
          </p:nvSpPr>
          <p:spPr bwMode="auto">
            <a:xfrm flipV="1">
              <a:off x="3072" y="2736"/>
              <a:ext cx="48" cy="192"/>
            </a:xfrm>
            <a:prstGeom prst="line">
              <a:avLst/>
            </a:prstGeom>
            <a:noFill/>
            <a:ln w="9525">
              <a:solidFill>
                <a:srgbClr val="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charset="0"/>
                <a:ea typeface="楷体_GB2312" pitchFamily="49" charset="-122"/>
                <a:cs typeface="Arial" charset="0"/>
              </a:endParaRPr>
            </a:p>
          </p:txBody>
        </p:sp>
        <p:sp>
          <p:nvSpPr>
            <p:cNvPr id="205" name="Text Box 58"/>
            <p:cNvSpPr txBox="1">
              <a:spLocks noChangeArrowheads="1"/>
            </p:cNvSpPr>
            <p:nvPr/>
          </p:nvSpPr>
          <p:spPr bwMode="auto">
            <a:xfrm>
              <a:off x="4456" y="1870"/>
              <a:ext cx="970" cy="365"/>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Text" lastClr="000000"/>
                  </a:solidFill>
                  <a:effectLst/>
                  <a:uLnTx/>
                  <a:uFillTx/>
                  <a:latin typeface="Times New Roman" pitchFamily="18" charset="0"/>
                  <a:ea typeface="楷体_GB2312" pitchFamily="49" charset="-122"/>
                  <a:cs typeface="Arial" charset="0"/>
                </a:rPr>
                <a:t>agglomerative</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Text" lastClr="000000"/>
                  </a:solidFill>
                  <a:effectLst/>
                  <a:uLnTx/>
                  <a:uFillTx/>
                  <a:latin typeface="Times New Roman" pitchFamily="18" charset="0"/>
                  <a:ea typeface="楷体_GB2312" pitchFamily="49" charset="-122"/>
                  <a:cs typeface="Arial" charset="0"/>
                </a:rPr>
                <a:t>(AGNES)</a:t>
              </a:r>
            </a:p>
          </p:txBody>
        </p:sp>
        <p:sp>
          <p:nvSpPr>
            <p:cNvPr id="206" name="Text Box 59"/>
            <p:cNvSpPr txBox="1">
              <a:spLocks noChangeArrowheads="1"/>
            </p:cNvSpPr>
            <p:nvPr/>
          </p:nvSpPr>
          <p:spPr bwMode="auto">
            <a:xfrm>
              <a:off x="4502" y="3598"/>
              <a:ext cx="672" cy="365"/>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divisive</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cs typeface="Arial" charset="0"/>
                </a:rPr>
                <a:t>(DIANA)</a:t>
              </a:r>
            </a:p>
          </p:txBody>
        </p:sp>
      </p:grpSp>
      <p:sp>
        <p:nvSpPr>
          <p:cNvPr id="217" name="矩形 216"/>
          <p:cNvSpPr/>
          <p:nvPr/>
        </p:nvSpPr>
        <p:spPr>
          <a:xfrm>
            <a:off x="1981201" y="990601"/>
            <a:ext cx="8305799" cy="1557349"/>
          </a:xfrm>
          <a:prstGeom prst="rect">
            <a:avLst/>
          </a:prstGeom>
        </p:spPr>
        <p:txBody>
          <a:bodyPr wrap="square">
            <a:spAutoFit/>
          </a:bodyPr>
          <a:lstStyle/>
          <a:p>
            <a:pPr marL="342900" marR="0" lvl="0" indent="-342900" algn="just" defTabSz="914400" rtl="0" eaLnBrk="1" fontAlgn="ctr"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28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Arial" charset="0"/>
              </a:rPr>
              <a:t>层次方法是将数据对象组成一棵聚类的树</a:t>
            </a:r>
            <a:endParaRPr kumimoji="1" lang="en-US" altLang="zh-CN" sz="28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Arial" charset="0"/>
            </a:endParaRPr>
          </a:p>
          <a:p>
            <a:pPr marL="342900" marR="0" lvl="0" indent="-342900" algn="just" defTabSz="914400" rtl="0" eaLnBrk="1" fontAlgn="ctr"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28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Arial" charset="0"/>
              </a:rPr>
              <a:t>自底向上的层次树的建立（凝聚的，</a:t>
            </a:r>
            <a:r>
              <a:rPr kumimoji="1" lang="en-US" altLang="zh-CN" sz="28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Arial" charset="0"/>
              </a:rPr>
              <a:t>AGNES</a:t>
            </a:r>
            <a:r>
              <a:rPr kumimoji="1" lang="zh-CN" altLang="en-US" sz="28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Arial" charset="0"/>
              </a:rPr>
              <a:t>算法）</a:t>
            </a:r>
          </a:p>
          <a:p>
            <a:pPr marL="342900" marR="0" lvl="0" indent="-342900" algn="just" defTabSz="914400" rtl="0" eaLnBrk="1" fontAlgn="ctr"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28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Arial" charset="0"/>
              </a:rPr>
              <a:t>自顶向下的层次树的建立（分裂的，</a:t>
            </a:r>
            <a:r>
              <a:rPr kumimoji="1" lang="en-US" altLang="zh-CN" sz="28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Arial" charset="0"/>
              </a:rPr>
              <a:t>DIANA</a:t>
            </a:r>
            <a:r>
              <a:rPr kumimoji="1" lang="zh-CN" altLang="en-US" sz="28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Arial" charset="0"/>
              </a:rPr>
              <a:t>算法）</a:t>
            </a:r>
          </a:p>
        </p:txBody>
      </p:sp>
    </p:spTree>
    <p:extLst>
      <p:ext uri="{BB962C8B-B14F-4D97-AF65-F5344CB8AC3E}">
        <p14:creationId xmlns:p14="http://schemas.microsoft.com/office/powerpoint/2010/main" val="43231741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defRPr/>
            </a:pPr>
            <a:r>
              <a:rPr lang="zh-CN" altLang="en-US" dirty="0" smtClean="0"/>
              <a:t>选取合适数据</a:t>
            </a:r>
            <a:endParaRPr lang="en-US" altLang="zh-CN" dirty="0" smtClean="0"/>
          </a:p>
          <a:p>
            <a:pPr lvl="1">
              <a:defRPr/>
            </a:pPr>
            <a:r>
              <a:rPr lang="zh-CN" altLang="en-US" dirty="0" smtClean="0">
                <a:solidFill>
                  <a:srgbClr val="FF0000"/>
                </a:solidFill>
              </a:rPr>
              <a:t>哪些数据可用</a:t>
            </a:r>
            <a:r>
              <a:rPr lang="zh-CN" altLang="en-US" dirty="0" smtClean="0"/>
              <a:t>：数据仓库是最佳选择</a:t>
            </a:r>
            <a:endParaRPr lang="en-US" altLang="zh-CN" dirty="0" smtClean="0"/>
          </a:p>
          <a:p>
            <a:pPr lvl="1">
              <a:defRPr/>
            </a:pPr>
            <a:r>
              <a:rPr lang="zh-CN" altLang="en-US" dirty="0" smtClean="0">
                <a:solidFill>
                  <a:srgbClr val="FF0000"/>
                </a:solidFill>
              </a:rPr>
              <a:t>多少数据够用</a:t>
            </a:r>
            <a:r>
              <a:rPr lang="zh-CN" altLang="en-US" dirty="0" smtClean="0"/>
              <a:t>：适可而止，观察样本量加倍后的效果。“停在这里最好”</a:t>
            </a:r>
            <a:endParaRPr lang="en-US" altLang="zh-CN" dirty="0" smtClean="0"/>
          </a:p>
          <a:p>
            <a:pPr lvl="1">
              <a:defRPr/>
            </a:pPr>
            <a:r>
              <a:rPr lang="zh-CN" altLang="en-US" dirty="0" smtClean="0">
                <a:solidFill>
                  <a:srgbClr val="FF0000"/>
                </a:solidFill>
              </a:rPr>
              <a:t>需要多少历史数据</a:t>
            </a:r>
            <a:r>
              <a:rPr lang="zh-CN" altLang="en-US" dirty="0" smtClean="0"/>
              <a:t>：需要足够的历史数据揭示周期性事件，但环境条件在变化，太久远的数据反而会干扰挖掘效果。胶柱鼓瑟、刻舟求剑</a:t>
            </a:r>
            <a:endParaRPr lang="en-US" altLang="zh-CN" dirty="0" smtClean="0"/>
          </a:p>
          <a:p>
            <a:pPr lvl="1">
              <a:defRPr/>
            </a:pPr>
            <a:r>
              <a:rPr lang="zh-CN" altLang="en-US" dirty="0" smtClean="0">
                <a:solidFill>
                  <a:srgbClr val="FF0000"/>
                </a:solidFill>
              </a:rPr>
              <a:t>需要多少变量</a:t>
            </a:r>
            <a:r>
              <a:rPr lang="zh-CN" altLang="en-US" dirty="0" smtClean="0"/>
              <a:t>：有些被忽略的变量和其他变量结合，就会非常有预言价值。捧哏的</a:t>
            </a:r>
            <a:endParaRPr lang="en-US" altLang="zh-CN" dirty="0" smtClean="0"/>
          </a:p>
          <a:p>
            <a:pPr lvl="1">
              <a:defRPr/>
            </a:pPr>
            <a:r>
              <a:rPr lang="zh-CN" altLang="en-US" dirty="0" smtClean="0">
                <a:solidFill>
                  <a:srgbClr val="FF0000"/>
                </a:solidFill>
              </a:rPr>
              <a:t>数据必须包含什么</a:t>
            </a:r>
            <a:r>
              <a:rPr lang="zh-CN" altLang="en-US" dirty="0" smtClean="0"/>
              <a:t>：必须至少包含所有可能的有意义的结果的例子</a:t>
            </a:r>
            <a:endParaRPr lang="zh-CN" altLang="en-US" dirty="0"/>
          </a:p>
        </p:txBody>
      </p:sp>
      <p:sp>
        <p:nvSpPr>
          <p:cNvPr id="5" name="矩形 4"/>
          <p:cNvSpPr/>
          <p:nvPr/>
        </p:nvSpPr>
        <p:spPr>
          <a:xfrm>
            <a:off x="2819400" y="-25063"/>
            <a:ext cx="64008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数据挖掘方法论</a:t>
            </a:r>
          </a:p>
        </p:txBody>
      </p:sp>
    </p:spTree>
    <p:extLst>
      <p:ext uri="{BB962C8B-B14F-4D97-AF65-F5344CB8AC3E}">
        <p14:creationId xmlns:p14="http://schemas.microsoft.com/office/powerpoint/2010/main" val="1715778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defRPr/>
            </a:pPr>
            <a:r>
              <a:rPr lang="zh-CN" altLang="en-US" dirty="0" smtClean="0"/>
              <a:t>设法理解数据</a:t>
            </a:r>
            <a:endParaRPr lang="en-US" altLang="zh-CN" dirty="0" smtClean="0"/>
          </a:p>
          <a:p>
            <a:pPr lvl="1">
              <a:buFont typeface="Wingdings" pitchFamily="2" charset="2"/>
              <a:buNone/>
              <a:defRPr/>
            </a:pPr>
            <a:r>
              <a:rPr lang="en-US" altLang="zh-CN" dirty="0" smtClean="0"/>
              <a:t>	</a:t>
            </a:r>
            <a:r>
              <a:rPr lang="zh-CN" altLang="en-US" dirty="0" smtClean="0"/>
              <a:t>搞清楚所要处理的对象的含义</a:t>
            </a:r>
            <a:endParaRPr lang="en-US" altLang="zh-CN" dirty="0" smtClean="0"/>
          </a:p>
          <a:p>
            <a:pPr lvl="1">
              <a:defRPr/>
            </a:pPr>
            <a:r>
              <a:rPr lang="zh-CN" altLang="en-US" dirty="0" smtClean="0">
                <a:solidFill>
                  <a:srgbClr val="FF0000"/>
                </a:solidFill>
              </a:rPr>
              <a:t>检查分布状况</a:t>
            </a:r>
            <a:r>
              <a:rPr lang="zh-CN" altLang="en-US" dirty="0" smtClean="0"/>
              <a:t>：借助可视化工具</a:t>
            </a:r>
            <a:endParaRPr lang="en-US" altLang="zh-CN" dirty="0" smtClean="0"/>
          </a:p>
          <a:p>
            <a:pPr lvl="1">
              <a:defRPr/>
            </a:pPr>
            <a:r>
              <a:rPr lang="zh-CN" altLang="en-US" dirty="0" smtClean="0">
                <a:solidFill>
                  <a:srgbClr val="FF0000"/>
                </a:solidFill>
              </a:rPr>
              <a:t>比较变量值及其描述</a:t>
            </a:r>
            <a:r>
              <a:rPr lang="zh-CN" altLang="en-US" dirty="0" smtClean="0"/>
              <a:t>：发现业务处理中的不完整数据。商品数量字段存储了商品重量</a:t>
            </a:r>
            <a:endParaRPr lang="en-US" altLang="zh-CN" dirty="0" smtClean="0"/>
          </a:p>
          <a:p>
            <a:pPr lvl="1">
              <a:defRPr/>
            </a:pPr>
            <a:r>
              <a:rPr lang="zh-CN" altLang="en-US" dirty="0" smtClean="0">
                <a:solidFill>
                  <a:srgbClr val="FF0000"/>
                </a:solidFill>
              </a:rPr>
              <a:t>验证假设</a:t>
            </a:r>
            <a:r>
              <a:rPr lang="zh-CN" altLang="en-US" dirty="0" smtClean="0"/>
              <a:t>：借用底层数据验证摘要数据是否正确</a:t>
            </a:r>
            <a:endParaRPr lang="en-US" altLang="zh-CN" dirty="0" smtClean="0"/>
          </a:p>
          <a:p>
            <a:pPr lvl="1">
              <a:defRPr/>
            </a:pPr>
            <a:r>
              <a:rPr lang="zh-CN" altLang="en-US" dirty="0" smtClean="0">
                <a:solidFill>
                  <a:srgbClr val="FF0000"/>
                </a:solidFill>
              </a:rPr>
              <a:t>提问问题</a:t>
            </a:r>
            <a:r>
              <a:rPr lang="zh-CN" altLang="en-US" dirty="0" smtClean="0"/>
              <a:t>：记录下所有与期望或常识不符的数据</a:t>
            </a:r>
            <a:endParaRPr lang="en-US" altLang="zh-CN" dirty="0" smtClean="0"/>
          </a:p>
          <a:p>
            <a:pPr lvl="2">
              <a:defRPr/>
            </a:pPr>
            <a:r>
              <a:rPr lang="zh-CN" altLang="en-US" sz="2000" dirty="0">
                <a:solidFill>
                  <a:srgbClr val="000066"/>
                </a:solidFill>
                <a:latin typeface="华文新魏" pitchFamily="2" charset="-122"/>
                <a:ea typeface="华文新魏" pitchFamily="2" charset="-122"/>
              </a:rPr>
              <a:t>为什么有很多</a:t>
            </a:r>
            <a:r>
              <a:rPr lang="en-US" altLang="zh-CN" sz="2000" dirty="0">
                <a:solidFill>
                  <a:srgbClr val="000066"/>
                </a:solidFill>
                <a:latin typeface="华文新魏" pitchFamily="2" charset="-122"/>
                <a:ea typeface="华文新魏" pitchFamily="2" charset="-122"/>
              </a:rPr>
              <a:t>1911</a:t>
            </a:r>
            <a:r>
              <a:rPr lang="zh-CN" altLang="en-US" sz="2000" dirty="0">
                <a:solidFill>
                  <a:srgbClr val="000066"/>
                </a:solidFill>
                <a:latin typeface="华文新魏" pitchFamily="2" charset="-122"/>
                <a:ea typeface="华文新魏" pitchFamily="2" charset="-122"/>
              </a:rPr>
              <a:t>年的客户？</a:t>
            </a:r>
            <a:endParaRPr lang="en-US" altLang="zh-CN" sz="2000" dirty="0">
              <a:solidFill>
                <a:srgbClr val="000066"/>
              </a:solidFill>
              <a:latin typeface="华文新魏" pitchFamily="2" charset="-122"/>
              <a:ea typeface="华文新魏" pitchFamily="2" charset="-122"/>
            </a:endParaRPr>
          </a:p>
          <a:p>
            <a:pPr lvl="2">
              <a:defRPr/>
            </a:pPr>
            <a:r>
              <a:rPr lang="zh-CN" altLang="en-US" sz="2000" dirty="0">
                <a:solidFill>
                  <a:srgbClr val="000066"/>
                </a:solidFill>
                <a:latin typeface="华文新魏" pitchFamily="2" charset="-122"/>
                <a:ea typeface="华文新魏" pitchFamily="2" charset="-122"/>
              </a:rPr>
              <a:t>为什么某地没有人寿保险业务？</a:t>
            </a:r>
            <a:endParaRPr lang="en-US" altLang="zh-CN" sz="2000" dirty="0">
              <a:solidFill>
                <a:srgbClr val="000066"/>
              </a:solidFill>
              <a:latin typeface="华文新魏" pitchFamily="2" charset="-122"/>
              <a:ea typeface="华文新魏" pitchFamily="2" charset="-122"/>
            </a:endParaRPr>
          </a:p>
          <a:p>
            <a:pPr lvl="2">
              <a:defRPr/>
            </a:pPr>
            <a:r>
              <a:rPr lang="zh-CN" altLang="en-US" sz="2000" dirty="0">
                <a:solidFill>
                  <a:srgbClr val="000066"/>
                </a:solidFill>
                <a:latin typeface="华文新魏" pitchFamily="2" charset="-122"/>
                <a:ea typeface="华文新魏" pitchFamily="2" charset="-122"/>
              </a:rPr>
              <a:t>活动客户怎么在“取消理由”中有非空值？</a:t>
            </a:r>
            <a:endParaRPr lang="zh-CN" altLang="en-US" sz="2000" dirty="0">
              <a:solidFill>
                <a:srgbClr val="000066"/>
              </a:solidFill>
              <a:latin typeface="华文新魏" pitchFamily="2" charset="-122"/>
              <a:ea typeface="华文新魏" pitchFamily="2" charset="-122"/>
            </a:endParaRPr>
          </a:p>
        </p:txBody>
      </p:sp>
      <p:sp>
        <p:nvSpPr>
          <p:cNvPr id="5" name="矩形 4"/>
          <p:cNvSpPr/>
          <p:nvPr/>
        </p:nvSpPr>
        <p:spPr>
          <a:xfrm>
            <a:off x="2819400" y="-25063"/>
            <a:ext cx="64008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数据挖掘方法论</a:t>
            </a:r>
          </a:p>
        </p:txBody>
      </p:sp>
    </p:spTree>
    <p:extLst>
      <p:ext uri="{BB962C8B-B14F-4D97-AF65-F5344CB8AC3E}">
        <p14:creationId xmlns:p14="http://schemas.microsoft.com/office/powerpoint/2010/main" val="23198681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defRPr/>
            </a:pPr>
            <a:r>
              <a:rPr lang="zh-CN" altLang="en-US" dirty="0" smtClean="0"/>
              <a:t>创建模型集</a:t>
            </a:r>
            <a:endParaRPr lang="en-US" altLang="zh-CN" dirty="0" smtClean="0"/>
          </a:p>
          <a:p>
            <a:pPr lvl="1">
              <a:buFont typeface="Wingdings" pitchFamily="2" charset="2"/>
              <a:buNone/>
              <a:defRPr/>
            </a:pPr>
            <a:r>
              <a:rPr lang="zh-CN" altLang="en-US" dirty="0" smtClean="0"/>
              <a:t>模型集是创建模型的所有数据集合</a:t>
            </a:r>
            <a:endParaRPr lang="en-US" altLang="zh-CN" dirty="0" smtClean="0"/>
          </a:p>
          <a:p>
            <a:pPr lvl="1">
              <a:defRPr/>
            </a:pPr>
            <a:r>
              <a:rPr lang="zh-CN" altLang="en-US" dirty="0" smtClean="0">
                <a:solidFill>
                  <a:srgbClr val="FF0000"/>
                </a:solidFill>
              </a:rPr>
              <a:t>创建平衡样本</a:t>
            </a:r>
            <a:r>
              <a:rPr lang="zh-CN" altLang="en-US" dirty="0" smtClean="0"/>
              <a:t>：不能轻易抛弃奇异点。抽样技术</a:t>
            </a:r>
            <a:endParaRPr lang="en-US" altLang="zh-CN" dirty="0" smtClean="0"/>
          </a:p>
          <a:p>
            <a:pPr lvl="1">
              <a:defRPr/>
            </a:pPr>
            <a:r>
              <a:rPr lang="zh-CN" altLang="en-US" dirty="0" smtClean="0">
                <a:solidFill>
                  <a:srgbClr val="FF0000"/>
                </a:solidFill>
              </a:rPr>
              <a:t>包含多种时间帧</a:t>
            </a:r>
            <a:r>
              <a:rPr lang="zh-CN" altLang="en-US" dirty="0" smtClean="0"/>
              <a:t>：模型应该在任何时候都运转良好，必须基于多个时间段来建立，不能以偏概全</a:t>
            </a:r>
            <a:r>
              <a:rPr lang="en-US" altLang="zh-CN" dirty="0" smtClean="0"/>
              <a:t>(</a:t>
            </a:r>
            <a:r>
              <a:rPr lang="zh-CN" altLang="en-US" dirty="0" smtClean="0"/>
              <a:t>基于复活节前一周的购物数据进行关联分析，得到：袜子</a:t>
            </a:r>
            <a:r>
              <a:rPr lang="en-US" altLang="zh-CN" dirty="0" smtClean="0"/>
              <a:t>-&gt;</a:t>
            </a:r>
            <a:r>
              <a:rPr lang="zh-CN" altLang="en-US" dirty="0" smtClean="0"/>
              <a:t>鸡蛋</a:t>
            </a:r>
            <a:r>
              <a:rPr lang="en-US" altLang="zh-CN" dirty="0" smtClean="0"/>
              <a:t>)</a:t>
            </a:r>
          </a:p>
          <a:p>
            <a:pPr lvl="1">
              <a:defRPr/>
            </a:pPr>
            <a:r>
              <a:rPr lang="zh-CN" altLang="en-US" dirty="0" smtClean="0">
                <a:solidFill>
                  <a:srgbClr val="FF0000"/>
                </a:solidFill>
              </a:rPr>
              <a:t>划分模型集</a:t>
            </a:r>
            <a:endParaRPr lang="en-US" altLang="zh-CN" dirty="0" smtClean="0">
              <a:solidFill>
                <a:srgbClr val="FF0000"/>
              </a:solidFill>
            </a:endParaRPr>
          </a:p>
          <a:p>
            <a:pPr lvl="2">
              <a:defRPr/>
            </a:pPr>
            <a:r>
              <a:rPr lang="zh-CN" altLang="en-US" sz="2000" dirty="0">
                <a:solidFill>
                  <a:srgbClr val="000066"/>
                </a:solidFill>
                <a:latin typeface="华文新魏" pitchFamily="2" charset="-122"/>
                <a:ea typeface="华文新魏" pitchFamily="2" charset="-122"/>
              </a:rPr>
              <a:t>训练集：创建初始模型</a:t>
            </a:r>
            <a:endParaRPr lang="en-US" altLang="zh-CN" sz="2000" dirty="0">
              <a:solidFill>
                <a:srgbClr val="000066"/>
              </a:solidFill>
              <a:latin typeface="华文新魏" pitchFamily="2" charset="-122"/>
              <a:ea typeface="华文新魏" pitchFamily="2" charset="-122"/>
            </a:endParaRPr>
          </a:p>
          <a:p>
            <a:pPr lvl="2">
              <a:defRPr/>
            </a:pPr>
            <a:r>
              <a:rPr lang="zh-CN" altLang="en-US" sz="2000" dirty="0">
                <a:solidFill>
                  <a:srgbClr val="000066"/>
                </a:solidFill>
                <a:latin typeface="华文新魏" pitchFamily="2" charset="-122"/>
                <a:ea typeface="华文新魏" pitchFamily="2" charset="-122"/>
              </a:rPr>
              <a:t>验证集：调整初始模型，使其更加通用，不过分依赖训练集</a:t>
            </a:r>
            <a:endParaRPr lang="en-US" altLang="zh-CN" sz="2000" dirty="0">
              <a:solidFill>
                <a:srgbClr val="000066"/>
              </a:solidFill>
              <a:latin typeface="华文新魏" pitchFamily="2" charset="-122"/>
              <a:ea typeface="华文新魏" pitchFamily="2" charset="-122"/>
            </a:endParaRPr>
          </a:p>
          <a:p>
            <a:pPr lvl="2">
              <a:defRPr/>
            </a:pPr>
            <a:r>
              <a:rPr lang="zh-CN" altLang="en-US" sz="2000" dirty="0">
                <a:solidFill>
                  <a:srgbClr val="000066"/>
                </a:solidFill>
                <a:latin typeface="华文新魏" pitchFamily="2" charset="-122"/>
                <a:ea typeface="华文新魏" pitchFamily="2" charset="-122"/>
              </a:rPr>
              <a:t>测试集：测试把模型用到未经训练的数据时的有效性</a:t>
            </a:r>
            <a:endParaRPr lang="zh-CN" altLang="en-US" sz="2000" dirty="0">
              <a:solidFill>
                <a:srgbClr val="000066"/>
              </a:solidFill>
              <a:latin typeface="华文新魏" pitchFamily="2" charset="-122"/>
              <a:ea typeface="华文新魏" pitchFamily="2" charset="-122"/>
            </a:endParaRPr>
          </a:p>
        </p:txBody>
      </p:sp>
      <p:sp>
        <p:nvSpPr>
          <p:cNvPr id="5" name="矩形 4"/>
          <p:cNvSpPr/>
          <p:nvPr/>
        </p:nvSpPr>
        <p:spPr>
          <a:xfrm>
            <a:off x="2819400" y="-25063"/>
            <a:ext cx="64008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数据挖掘方法论</a:t>
            </a:r>
          </a:p>
        </p:txBody>
      </p:sp>
    </p:spTree>
    <p:extLst>
      <p:ext uri="{BB962C8B-B14F-4D97-AF65-F5344CB8AC3E}">
        <p14:creationId xmlns:p14="http://schemas.microsoft.com/office/powerpoint/2010/main" val="2718687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914401"/>
            <a:ext cx="8229600" cy="2897187"/>
          </a:xfrm>
        </p:spPr>
        <p:txBody>
          <a:bodyPr/>
          <a:lstStyle/>
          <a:p>
            <a:pPr>
              <a:defRPr/>
            </a:pPr>
            <a:r>
              <a:rPr lang="zh-CN" altLang="en-US" dirty="0" smtClean="0"/>
              <a:t>修复数据问题</a:t>
            </a:r>
            <a:endParaRPr lang="en-US" altLang="zh-CN" dirty="0" smtClean="0"/>
          </a:p>
          <a:p>
            <a:pPr lvl="1">
              <a:defRPr/>
            </a:pPr>
            <a:r>
              <a:rPr lang="zh-CN" altLang="en-US" dirty="0" smtClean="0"/>
              <a:t>拥有太多数值的分类变量</a:t>
            </a:r>
            <a:endParaRPr lang="en-US" altLang="zh-CN" dirty="0" smtClean="0"/>
          </a:p>
          <a:p>
            <a:pPr lvl="1">
              <a:defRPr/>
            </a:pPr>
            <a:r>
              <a:rPr lang="zh-CN" altLang="en-US" dirty="0" smtClean="0"/>
              <a:t>具有倾斜分布和奇异点的数值变量</a:t>
            </a:r>
            <a:endParaRPr lang="en-US" altLang="zh-CN" dirty="0" smtClean="0"/>
          </a:p>
          <a:p>
            <a:pPr lvl="1">
              <a:defRPr/>
            </a:pPr>
            <a:r>
              <a:rPr lang="zh-CN" altLang="en-US" dirty="0" smtClean="0"/>
              <a:t>缺失值</a:t>
            </a:r>
            <a:endParaRPr lang="en-US" altLang="zh-CN" dirty="0" smtClean="0"/>
          </a:p>
          <a:p>
            <a:pPr lvl="1">
              <a:defRPr/>
            </a:pPr>
            <a:r>
              <a:rPr lang="zh-CN" altLang="en-US" dirty="0" smtClean="0"/>
              <a:t>含义随时间变化的值</a:t>
            </a:r>
            <a:endParaRPr lang="en-US" altLang="zh-CN" dirty="0" smtClean="0"/>
          </a:p>
          <a:p>
            <a:pPr lvl="1">
              <a:defRPr/>
            </a:pPr>
            <a:r>
              <a:rPr lang="zh-CN" altLang="en-US" dirty="0" smtClean="0"/>
              <a:t>不一致数据编码</a:t>
            </a:r>
            <a:endParaRPr lang="en-US" altLang="zh-CN" dirty="0" smtClean="0"/>
          </a:p>
        </p:txBody>
      </p:sp>
      <p:sp>
        <p:nvSpPr>
          <p:cNvPr id="4" name="内容占位符 2"/>
          <p:cNvSpPr txBox="1">
            <a:spLocks/>
          </p:cNvSpPr>
          <p:nvPr/>
        </p:nvSpPr>
        <p:spPr bwMode="auto">
          <a:xfrm>
            <a:off x="1905000" y="3884614"/>
            <a:ext cx="8229600" cy="26685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5750" marR="0" lvl="0" indent="-285750" algn="l" defTabSz="914400" rtl="0" eaLnBrk="0" fontAlgn="base" latinLnBrk="0" hangingPunct="0">
              <a:lnSpc>
                <a:spcPct val="100000"/>
              </a:lnSpc>
              <a:spcBef>
                <a:spcPct val="20000"/>
              </a:spcBef>
              <a:spcAft>
                <a:spcPct val="20000"/>
              </a:spcAft>
              <a:buClr>
                <a:srgbClr val="FF0000"/>
              </a:buClr>
              <a:buSzTx/>
              <a:buFontTx/>
              <a:buBlip>
                <a:blip r:embed="rId3"/>
              </a:buBlip>
              <a:tabLst/>
              <a:defRPr/>
            </a:pPr>
            <a:r>
              <a:rPr kumimoji="0" lang="zh-CN" altLang="en-US" sz="28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rPr>
              <a:t>数据转换</a:t>
            </a:r>
            <a:endParaRPr kumimoji="0" lang="en-US" altLang="zh-CN" sz="28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endParaRPr>
          </a:p>
          <a:p>
            <a:pPr marL="685800" marR="0" lvl="1" indent="-223838" algn="l" defTabSz="914400" rtl="0" eaLnBrk="0" fontAlgn="base" latinLnBrk="0" hangingPunct="0">
              <a:lnSpc>
                <a:spcPct val="105000"/>
              </a:lnSpc>
              <a:spcBef>
                <a:spcPct val="20000"/>
              </a:spcBef>
              <a:spcAft>
                <a:spcPct val="20000"/>
              </a:spcAft>
              <a:buClr>
                <a:srgbClr val="4D4D4D"/>
              </a:buClr>
              <a:buSzPct val="110000"/>
              <a:buFontTx/>
              <a:buChar char="•"/>
              <a:tabLst/>
              <a:defRPr/>
            </a:pPr>
            <a:r>
              <a:rPr kumimoji="0" lang="zh-CN" altLang="en-US"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平滑处理</a:t>
            </a:r>
            <a:r>
              <a:rPr kumimoji="0" lang="en-US" altLang="zh-CN"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 </a:t>
            </a:r>
            <a:r>
              <a:rPr kumimoji="0" lang="zh-CN" altLang="en-US"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从数据中消除噪音数据</a:t>
            </a:r>
          </a:p>
          <a:p>
            <a:pPr marL="685800" marR="0" lvl="1" indent="-223838" algn="l" defTabSz="914400" rtl="0" eaLnBrk="0" fontAlgn="base" latinLnBrk="0" hangingPunct="0">
              <a:lnSpc>
                <a:spcPct val="105000"/>
              </a:lnSpc>
              <a:spcBef>
                <a:spcPct val="20000"/>
              </a:spcBef>
              <a:spcAft>
                <a:spcPct val="20000"/>
              </a:spcAft>
              <a:buClr>
                <a:srgbClr val="4D4D4D"/>
              </a:buClr>
              <a:buSzPct val="110000"/>
              <a:buFontTx/>
              <a:buChar char="•"/>
              <a:tabLst/>
              <a:defRPr/>
            </a:pPr>
            <a:r>
              <a:rPr kumimoji="0" lang="zh-CN" altLang="en-US"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聚集操作</a:t>
            </a:r>
            <a:r>
              <a:rPr kumimoji="0" lang="en-US" altLang="zh-CN"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 </a:t>
            </a:r>
            <a:r>
              <a:rPr kumimoji="0" lang="zh-CN" altLang="en-US"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对数据进行综合</a:t>
            </a:r>
            <a:endParaRPr kumimoji="0" lang="en-US" altLang="zh-CN"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endParaRPr>
          </a:p>
          <a:p>
            <a:pPr marL="685800" marR="0" lvl="1" indent="-223838" algn="l" defTabSz="914400" rtl="0" eaLnBrk="0" fontAlgn="base" latinLnBrk="0" hangingPunct="0">
              <a:lnSpc>
                <a:spcPct val="105000"/>
              </a:lnSpc>
              <a:spcBef>
                <a:spcPct val="20000"/>
              </a:spcBef>
              <a:spcAft>
                <a:spcPct val="20000"/>
              </a:spcAft>
              <a:buClr>
                <a:srgbClr val="4D4D4D"/>
              </a:buClr>
              <a:buSzPct val="110000"/>
              <a:buFontTx/>
              <a:buChar char="•"/>
              <a:tabLst/>
              <a:defRPr/>
            </a:pPr>
            <a:r>
              <a:rPr kumimoji="0" lang="zh-CN" altLang="en-US"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数据概化：用高层次概念代替原始数据</a:t>
            </a:r>
            <a:endParaRPr kumimoji="0" lang="en-US" altLang="zh-CN"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endParaRPr>
          </a:p>
          <a:p>
            <a:pPr marL="685800" marR="0" lvl="1" indent="-223838" algn="l" defTabSz="914400" rtl="0" eaLnBrk="0" fontAlgn="base" latinLnBrk="0" hangingPunct="0">
              <a:lnSpc>
                <a:spcPct val="105000"/>
              </a:lnSpc>
              <a:spcBef>
                <a:spcPct val="20000"/>
              </a:spcBef>
              <a:spcAft>
                <a:spcPct val="20000"/>
              </a:spcAft>
              <a:buClr>
                <a:srgbClr val="4D4D4D"/>
              </a:buClr>
              <a:buSzPct val="110000"/>
              <a:buFontTx/>
              <a:buChar char="•"/>
              <a:tabLst/>
              <a:defRPr/>
            </a:pPr>
            <a:r>
              <a:rPr kumimoji="0" lang="zh-CN" altLang="en-US"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数据规范化</a:t>
            </a:r>
            <a:r>
              <a:rPr kumimoji="0" lang="en-US" altLang="zh-CN"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 </a:t>
            </a:r>
            <a:r>
              <a:rPr kumimoji="0" lang="zh-CN" altLang="en-US" sz="2400" b="0" i="0" u="none" strike="noStrike" kern="0" cap="none" spc="0" normalizeH="0" baseline="0" noProof="0" dirty="0">
                <a:ln>
                  <a:noFill/>
                </a:ln>
                <a:solidFill>
                  <a:srgbClr val="000066"/>
                </a:solidFill>
                <a:effectLst/>
                <a:uLnTx/>
                <a:uFillTx/>
                <a:latin typeface="隶书" pitchFamily="49" charset="-122"/>
                <a:ea typeface="华文新魏" pitchFamily="2" charset="-122"/>
                <a:cs typeface="Arial Unicode MS" pitchFamily="34" charset="-122"/>
              </a:rPr>
              <a:t>将数据集中到一个较小的范围之中</a:t>
            </a:r>
            <a:endParaRPr kumimoji="0" lang="en-US" altLang="zh-CN" sz="2400" b="0" i="0" u="none" strike="noStrike" kern="0" cap="none" spc="0" normalizeH="0" baseline="0" noProof="0" dirty="0">
              <a:ln>
                <a:noFill/>
              </a:ln>
              <a:solidFill>
                <a:srgbClr val="000066"/>
              </a:solidFill>
              <a:effectLst/>
              <a:uLnTx/>
              <a:uFillTx/>
              <a:latin typeface="华文新魏" pitchFamily="2" charset="-122"/>
              <a:ea typeface="华文新魏" pitchFamily="2" charset="-122"/>
              <a:cs typeface="Arial Unicode MS" pitchFamily="34" charset="-122"/>
            </a:endParaRPr>
          </a:p>
          <a:p>
            <a:pPr marL="285750" marR="0" lvl="0" indent="-285750" algn="l" defTabSz="914400" rtl="0" eaLnBrk="0" fontAlgn="base" latinLnBrk="0" hangingPunct="0">
              <a:lnSpc>
                <a:spcPct val="100000"/>
              </a:lnSpc>
              <a:spcBef>
                <a:spcPct val="20000"/>
              </a:spcBef>
              <a:spcAft>
                <a:spcPct val="20000"/>
              </a:spcAft>
              <a:buClr>
                <a:srgbClr val="FF0000"/>
              </a:buClr>
              <a:buSzTx/>
              <a:buFontTx/>
              <a:buBlip>
                <a:blip r:embed="rId3"/>
              </a:buBlip>
              <a:tabLst/>
              <a:defRPr/>
            </a:pPr>
            <a:endParaRPr kumimoji="0" lang="zh-CN" altLang="en-US" sz="2800" b="1" i="0" u="none" strike="noStrike" kern="0" cap="none" spc="0" normalizeH="0" baseline="0" noProof="0" dirty="0">
              <a:ln>
                <a:noFill/>
              </a:ln>
              <a:solidFill>
                <a:srgbClr val="002060"/>
              </a:solidFill>
              <a:effectLst/>
              <a:uLnTx/>
              <a:uFillTx/>
              <a:latin typeface="隶书" pitchFamily="49" charset="-122"/>
              <a:ea typeface="隶书" pitchFamily="49" charset="-122"/>
              <a:cs typeface="Arial Unicode MS" pitchFamily="34" charset="-122"/>
            </a:endParaRPr>
          </a:p>
        </p:txBody>
      </p:sp>
      <p:sp>
        <p:nvSpPr>
          <p:cNvPr id="6" name="矩形 5"/>
          <p:cNvSpPr/>
          <p:nvPr/>
        </p:nvSpPr>
        <p:spPr>
          <a:xfrm>
            <a:off x="2819400" y="-25063"/>
            <a:ext cx="6400800" cy="1015663"/>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300" normalizeH="0" baseline="0" noProof="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uLnTx/>
                <a:uFillTx/>
                <a:latin typeface="隶书" pitchFamily="49" charset="-122"/>
                <a:ea typeface="隶书" pitchFamily="49" charset="-122"/>
                <a:cs typeface="Arial" charset="0"/>
              </a:rPr>
              <a:t>数据挖掘方法论</a:t>
            </a:r>
          </a:p>
        </p:txBody>
      </p:sp>
    </p:spTree>
    <p:extLst>
      <p:ext uri="{BB962C8B-B14F-4D97-AF65-F5344CB8AC3E}">
        <p14:creationId xmlns:p14="http://schemas.microsoft.com/office/powerpoint/2010/main" val="858613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3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2433</Words>
  <Application>Microsoft Office PowerPoint</Application>
  <PresentationFormat>宽屏</PresentationFormat>
  <Paragraphs>610</Paragraphs>
  <Slides>52</Slides>
  <Notes>11</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5</vt:i4>
      </vt:variant>
      <vt:variant>
        <vt:lpstr>幻灯片标题</vt:lpstr>
      </vt:variant>
      <vt:variant>
        <vt:i4>52</vt:i4>
      </vt:variant>
    </vt:vector>
  </HeadingPairs>
  <TitlesOfParts>
    <vt:vector size="72" baseType="lpstr">
      <vt:lpstr>Arial Unicode MS</vt:lpstr>
      <vt:lpstr>等线</vt:lpstr>
      <vt:lpstr>黑体</vt:lpstr>
      <vt:lpstr>华文新魏</vt:lpstr>
      <vt:lpstr>楷体_GB2312</vt:lpstr>
      <vt:lpstr>隶书</vt:lpstr>
      <vt:lpstr>宋体</vt:lpstr>
      <vt:lpstr>Arial</vt:lpstr>
      <vt:lpstr>Symbol</vt:lpstr>
      <vt:lpstr>Tahoma</vt:lpstr>
      <vt:lpstr>Times New Roman</vt:lpstr>
      <vt:lpstr>Wingdings</vt:lpstr>
      <vt:lpstr>3_Unisys Presentation Template</vt:lpstr>
      <vt:lpstr>9_Unisys Presentation Template</vt:lpstr>
      <vt:lpstr>Unisys Presentation Template</vt:lpstr>
      <vt:lpstr>Document</vt:lpstr>
      <vt:lpstr>Photo Editor 照片</vt:lpstr>
      <vt:lpstr>Worksheet</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律师也需要数学！肇事车颜色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lijun</dc:creator>
  <cp:lastModifiedBy>CHEN lijun</cp:lastModifiedBy>
  <cp:revision>1</cp:revision>
  <dcterms:created xsi:type="dcterms:W3CDTF">2017-04-09T03:01:38Z</dcterms:created>
  <dcterms:modified xsi:type="dcterms:W3CDTF">2017-04-09T03:02:03Z</dcterms:modified>
</cp:coreProperties>
</file>